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95" r:id="rId3"/>
    <p:sldId id="297" r:id="rId4"/>
    <p:sldId id="298" r:id="rId5"/>
    <p:sldId id="294" r:id="rId6"/>
    <p:sldId id="299" r:id="rId7"/>
    <p:sldId id="325" r:id="rId8"/>
    <p:sldId id="304" r:id="rId9"/>
    <p:sldId id="301" r:id="rId10"/>
    <p:sldId id="306" r:id="rId11"/>
    <p:sldId id="308" r:id="rId12"/>
    <p:sldId id="337" r:id="rId13"/>
    <p:sldId id="331" r:id="rId14"/>
    <p:sldId id="326" r:id="rId15"/>
    <p:sldId id="327" r:id="rId16"/>
    <p:sldId id="264" r:id="rId17"/>
    <p:sldId id="334" r:id="rId18"/>
    <p:sldId id="332" r:id="rId19"/>
    <p:sldId id="333" r:id="rId20"/>
    <p:sldId id="336"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6D66CA"/>
    <a:srgbClr val="F4B183"/>
    <a:srgbClr val="C00000"/>
    <a:srgbClr val="4F60E1"/>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1818" autoAdjust="0"/>
  </p:normalViewPr>
  <p:slideViewPr>
    <p:cSldViewPr snapToGrid="0">
      <p:cViewPr varScale="1">
        <p:scale>
          <a:sx n="60" d="100"/>
          <a:sy n="60" d="100"/>
        </p:scale>
        <p:origin x="11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ACAD2-119A-4254-A86D-6CE71851DDB8}" type="datetimeFigureOut">
              <a:rPr lang="id-ID" smtClean="0"/>
              <a:t>02/09/2020</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A6AFB-243B-4B1E-8CCD-0AEE6E7322CE}" type="slidenum">
              <a:rPr lang="id-ID" smtClean="0"/>
              <a:t>‹#›</a:t>
            </a:fld>
            <a:endParaRPr lang="id-ID"/>
          </a:p>
        </p:txBody>
      </p:sp>
    </p:spTree>
    <p:extLst>
      <p:ext uri="{BB962C8B-B14F-4D97-AF65-F5344CB8AC3E}">
        <p14:creationId xmlns:p14="http://schemas.microsoft.com/office/powerpoint/2010/main" val="124477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biologi.com/2015/06/6-daur-biogeokimia-proses-dan-gambar.htm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ebiologi.com/" TargetMode="External"/><Relationship Id="rId4" Type="http://schemas.openxmlformats.org/officeDocument/2006/relationships/hyperlink" Target="http://www.ebiologi.com/2015/06/keseimbangan-ekosistem-dan-faktor.html"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id.wikipedia.org/wiki/Kelembaban" TargetMode="External"/><Relationship Id="rId3" Type="http://schemas.openxmlformats.org/officeDocument/2006/relationships/hyperlink" Target="https://id.wikipedia.org/wiki/Air" TargetMode="External"/><Relationship Id="rId7" Type="http://schemas.openxmlformats.org/officeDocument/2006/relationships/hyperlink" Target="https://id.wikipedia.org/w/index.php?title=Gaya_kapiler&amp;action=edit&amp;redlink=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id.wikipedia.org/wiki/Infiltrasi" TargetMode="External"/><Relationship Id="rId5" Type="http://schemas.openxmlformats.org/officeDocument/2006/relationships/hyperlink" Target="https://id.wikipedia.org/wiki/Sungai" TargetMode="External"/><Relationship Id="rId4" Type="http://schemas.openxmlformats.org/officeDocument/2006/relationships/hyperlink" Target="https://id.wikipedia.org/wiki/Huja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B94A6AFB-243B-4B1E-8CCD-0AEE6E7322CE}" type="slidenum">
              <a:rPr lang="id-ID" smtClean="0"/>
              <a:t>1</a:t>
            </a:fld>
            <a:endParaRPr lang="id-ID"/>
          </a:p>
        </p:txBody>
      </p:sp>
    </p:spTree>
    <p:extLst>
      <p:ext uri="{BB962C8B-B14F-4D97-AF65-F5344CB8AC3E}">
        <p14:creationId xmlns:p14="http://schemas.microsoft.com/office/powerpoint/2010/main" val="147118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A6AFB-243B-4B1E-8CCD-0AEE6E7322CE}" type="slidenum">
              <a:rPr lang="id-ID" smtClean="0"/>
              <a:t>15</a:t>
            </a:fld>
            <a:endParaRPr lang="id-ID"/>
          </a:p>
        </p:txBody>
      </p:sp>
    </p:spTree>
    <p:extLst>
      <p:ext uri="{BB962C8B-B14F-4D97-AF65-F5344CB8AC3E}">
        <p14:creationId xmlns:p14="http://schemas.microsoft.com/office/powerpoint/2010/main" val="1248156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B94A6AFB-243B-4B1E-8CCD-0AEE6E7322CE}" type="slidenum">
              <a:rPr lang="id-ID" smtClean="0"/>
              <a:t>16</a:t>
            </a:fld>
            <a:endParaRPr lang="id-ID"/>
          </a:p>
        </p:txBody>
      </p:sp>
    </p:spTree>
    <p:extLst>
      <p:ext uri="{BB962C8B-B14F-4D97-AF65-F5344CB8AC3E}">
        <p14:creationId xmlns:p14="http://schemas.microsoft.com/office/powerpoint/2010/main" val="142584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9DC781-F178-4E76-B319-F55E267397D4}" type="slidenum">
              <a:rPr lang="en-US" smtClean="0"/>
              <a:pPr>
                <a:spcBef>
                  <a:spcPct val="0"/>
                </a:spcBef>
              </a:pPr>
              <a:t>3</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err="1">
                <a:sym typeface="Wingdings"/>
              </a:rPr>
              <a:t>Berdasarkan</a:t>
            </a:r>
            <a:r>
              <a:rPr lang="en-US" dirty="0">
                <a:sym typeface="Wingdings"/>
              </a:rPr>
              <a:t> </a:t>
            </a:r>
            <a:r>
              <a:rPr lang="en-US" dirty="0" err="1">
                <a:sym typeface="Wingdings"/>
              </a:rPr>
              <a:t>urutan</a:t>
            </a:r>
            <a:r>
              <a:rPr lang="en-US" dirty="0">
                <a:sym typeface="Wingdings"/>
              </a:rPr>
              <a:t> </a:t>
            </a:r>
            <a:r>
              <a:rPr lang="en-US" dirty="0" err="1">
                <a:sym typeface="Wingdings"/>
              </a:rPr>
              <a:t>prioritas</a:t>
            </a:r>
            <a:r>
              <a:rPr lang="en-US" dirty="0">
                <a:sym typeface="Wingdings"/>
              </a:rPr>
              <a:t> </a:t>
            </a:r>
            <a:r>
              <a:rPr lang="en-US" dirty="0" err="1">
                <a:sym typeface="Wingdings"/>
              </a:rPr>
              <a:t>fungsi</a:t>
            </a:r>
            <a:r>
              <a:rPr lang="en-US" dirty="0">
                <a:sym typeface="Wingdings"/>
              </a:rPr>
              <a:t> air (</a:t>
            </a:r>
            <a:r>
              <a:rPr lang="en-US" dirty="0" err="1">
                <a:sym typeface="Wingdings"/>
              </a:rPr>
              <a:t>sesuai</a:t>
            </a:r>
            <a:r>
              <a:rPr lang="en-US" dirty="0">
                <a:sym typeface="Wingdings"/>
              </a:rPr>
              <a:t> </a:t>
            </a:r>
            <a:r>
              <a:rPr lang="en-US" dirty="0" err="1">
                <a:sym typeface="Wingdings"/>
              </a:rPr>
              <a:t>Protokol</a:t>
            </a:r>
            <a:r>
              <a:rPr lang="en-US" baseline="0" dirty="0">
                <a:sym typeface="Wingdings"/>
              </a:rPr>
              <a:t> Kyoto, </a:t>
            </a:r>
            <a:r>
              <a:rPr lang="en-US" baseline="0" dirty="0" err="1">
                <a:sym typeface="Wingdings"/>
              </a:rPr>
              <a:t>ada</a:t>
            </a:r>
            <a:r>
              <a:rPr lang="en-US" baseline="0" dirty="0">
                <a:sym typeface="Wingdings"/>
              </a:rPr>
              <a:t> 7), </a:t>
            </a:r>
          </a:p>
          <a:p>
            <a:pPr lvl="0"/>
            <a:endParaRPr lang="en-US" sz="1200" i="1" kern="1200" baseline="0" dirty="0">
              <a:solidFill>
                <a:schemeClr val="tx1"/>
              </a:solidFill>
              <a:effectLst/>
              <a:latin typeface="+mn-lt"/>
              <a:ea typeface="+mn-ea"/>
              <a:cs typeface="+mn-cs"/>
              <a:sym typeface="Wingdings"/>
            </a:endParaRPr>
          </a:p>
          <a:p>
            <a:pPr lvl="0"/>
            <a:r>
              <a:rPr lang="en-US" sz="1200" i="1" kern="1200" dirty="0" err="1">
                <a:solidFill>
                  <a:schemeClr val="tx1"/>
                </a:solidFill>
                <a:effectLst/>
                <a:latin typeface="+mn-lt"/>
                <a:ea typeface="+mn-ea"/>
                <a:cs typeface="+mn-cs"/>
              </a:rPr>
              <a:t>Pertama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mengutamakan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penggunaan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sumberdaya</a:t>
            </a:r>
            <a:r>
              <a:rPr lang="en-US" sz="1200" kern="1200" dirty="0">
                <a:solidFill>
                  <a:schemeClr val="tx1"/>
                </a:solidFill>
                <a:effectLst/>
                <a:latin typeface="+mn-lt"/>
                <a:ea typeface="+mn-ea"/>
                <a:cs typeface="+mn-cs"/>
              </a:rPr>
              <a:t> air </a:t>
            </a:r>
            <a:r>
              <a:rPr lang="en-US" sz="1200" kern="1200" dirty="0" err="1">
                <a:solidFill>
                  <a:schemeClr val="tx1"/>
                </a:solidFill>
                <a:effectLst/>
                <a:latin typeface="+mn-lt"/>
                <a:ea typeface="+mn-ea"/>
                <a:cs typeface="+mn-cs"/>
              </a:rPr>
              <a:t>sebagai</a:t>
            </a:r>
            <a:r>
              <a:rPr lang="en-US" sz="1200" kern="1200" dirty="0">
                <a:solidFill>
                  <a:schemeClr val="tx1"/>
                </a:solidFill>
                <a:effectLst/>
                <a:latin typeface="+mn-lt"/>
                <a:ea typeface="+mn-ea"/>
                <a:cs typeface="+mn-cs"/>
              </a:rPr>
              <a:t> air </a:t>
            </a:r>
            <a:r>
              <a:rPr lang="en-US" sz="1200" kern="1200" dirty="0" err="1">
                <a:solidFill>
                  <a:schemeClr val="tx1"/>
                </a:solidFill>
                <a:effectLst/>
                <a:latin typeface="+mn-lt"/>
                <a:ea typeface="+mn-ea"/>
                <a:cs typeface="+mn-cs"/>
              </a:rPr>
              <a:t>minum</a:t>
            </a:r>
            <a:r>
              <a:rPr lang="en-US" sz="1200" kern="1200" dirty="0">
                <a:solidFill>
                  <a:schemeClr val="tx1"/>
                </a:solidFill>
                <a:effectLst/>
                <a:latin typeface="+mn-lt"/>
                <a:ea typeface="+mn-ea"/>
                <a:cs typeface="+mn-cs"/>
              </a:rPr>
              <a:t> yang </a:t>
            </a:r>
            <a:r>
              <a:rPr lang="en-US" sz="1200" kern="1200" dirty="0" err="1">
                <a:solidFill>
                  <a:schemeClr val="tx1"/>
                </a:solidFill>
                <a:effectLst/>
                <a:latin typeface="+mn-lt"/>
                <a:ea typeface="+mn-ea"/>
                <a:cs typeface="+mn-cs"/>
              </a:rPr>
              <a:t>bersih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untuk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memenuhi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kebutuhan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pokok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manusia</a:t>
            </a:r>
            <a:r>
              <a:rPr lang="en-US" sz="1200" kern="1200" dirty="0">
                <a:solidFill>
                  <a:schemeClr val="tx1"/>
                </a:solidFill>
                <a:effectLst/>
                <a:latin typeface="+mn-lt"/>
                <a:ea typeface="+mn-ea"/>
                <a:cs typeface="+mn-cs"/>
              </a:rPr>
              <a:t>;</a:t>
            </a:r>
          </a:p>
          <a:p>
            <a:pPr lvl="0"/>
            <a:r>
              <a:rPr lang="en-US" sz="1200" i="1" kern="1200" dirty="0" err="1">
                <a:solidFill>
                  <a:schemeClr val="tx1"/>
                </a:solidFill>
                <a:effectLst/>
                <a:latin typeface="+mn-lt"/>
                <a:ea typeface="+mn-ea"/>
                <a:cs typeface="+mn-cs"/>
              </a:rPr>
              <a:t>Kedua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menjamin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tersedianya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sumberdaya</a:t>
            </a:r>
            <a:r>
              <a:rPr lang="en-US" sz="1200" kern="1200" dirty="0">
                <a:solidFill>
                  <a:schemeClr val="tx1"/>
                </a:solidFill>
                <a:effectLst/>
                <a:latin typeface="+mn-lt"/>
                <a:ea typeface="+mn-ea"/>
                <a:cs typeface="+mn-cs"/>
              </a:rPr>
              <a:t> air </a:t>
            </a:r>
            <a:r>
              <a:rPr lang="en-US" sz="1200" kern="1200" dirty="0" err="1">
                <a:solidFill>
                  <a:schemeClr val="tx1"/>
                </a:solidFill>
                <a:effectLst/>
                <a:latin typeface="+mn-lt"/>
                <a:ea typeface="+mn-ea"/>
                <a:cs typeface="+mn-cs"/>
              </a:rPr>
              <a:t>bagi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produksi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pangan</a:t>
            </a:r>
            <a:r>
              <a:rPr lang="en-US" sz="1200" kern="1200" dirty="0">
                <a:solidFill>
                  <a:schemeClr val="tx1"/>
                </a:solidFill>
                <a:effectLst/>
                <a:latin typeface="+mn-lt"/>
                <a:ea typeface="+mn-ea"/>
                <a:cs typeface="+mn-cs"/>
              </a:rPr>
              <a:t>;</a:t>
            </a:r>
          </a:p>
          <a:p>
            <a:pPr lvl="0"/>
            <a:r>
              <a:rPr lang="en-US" sz="1200" i="1" kern="1200" dirty="0" err="1">
                <a:solidFill>
                  <a:schemeClr val="tx1"/>
                </a:solidFill>
                <a:effectLst/>
                <a:latin typeface="+mn-lt"/>
                <a:ea typeface="+mn-ea"/>
                <a:cs typeface="+mn-cs"/>
              </a:rPr>
              <a:t>Ketiga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melindungi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fungsi</a:t>
            </a:r>
            <a:r>
              <a:rPr lang="en-US" sz="1200" kern="1200" dirty="0">
                <a:solidFill>
                  <a:schemeClr val="tx1"/>
                </a:solidFill>
                <a:effectLst/>
                <a:latin typeface="+mn-lt"/>
                <a:ea typeface="+mn-ea"/>
                <a:cs typeface="+mn-cs"/>
              </a:rPr>
              <a:t> air </a:t>
            </a:r>
            <a:r>
              <a:rPr lang="en-US" sz="1200" kern="1200" dirty="0" err="1">
                <a:solidFill>
                  <a:schemeClr val="tx1"/>
                </a:solidFill>
                <a:effectLst/>
                <a:latin typeface="+mn-lt"/>
                <a:ea typeface="+mn-ea"/>
                <a:cs typeface="+mn-cs"/>
              </a:rPr>
              <a:t>untuk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mendukung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berkelanjutan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kehidupan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ekosistem</a:t>
            </a:r>
            <a:r>
              <a:rPr lang="en-US" sz="1200" kern="1200" dirty="0">
                <a:solidFill>
                  <a:schemeClr val="tx1"/>
                </a:solidFill>
                <a:effectLst/>
                <a:latin typeface="+mn-lt"/>
                <a:ea typeface="+mn-ea"/>
                <a:cs typeface="+mn-cs"/>
              </a:rPr>
              <a:t>;</a:t>
            </a:r>
          </a:p>
          <a:p>
            <a:pPr lvl="0"/>
            <a:r>
              <a:rPr lang="en-US" sz="1200" i="1" kern="1200" dirty="0" err="1">
                <a:solidFill>
                  <a:schemeClr val="tx1"/>
                </a:solidFill>
                <a:effectLst/>
                <a:latin typeface="+mn-lt"/>
                <a:ea typeface="+mn-ea"/>
                <a:cs typeface="+mn-cs"/>
              </a:rPr>
              <a:t>Keempat</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mengusahakan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pembagian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sumberdaya</a:t>
            </a:r>
            <a:r>
              <a:rPr lang="en-US" sz="1200" kern="1200" dirty="0">
                <a:solidFill>
                  <a:schemeClr val="tx1"/>
                </a:solidFill>
                <a:effectLst/>
                <a:latin typeface="+mn-lt"/>
                <a:ea typeface="+mn-ea"/>
                <a:cs typeface="+mn-cs"/>
              </a:rPr>
              <a:t> air </a:t>
            </a:r>
            <a:r>
              <a:rPr lang="en-US" sz="1200" kern="1200" dirty="0" err="1">
                <a:solidFill>
                  <a:schemeClr val="tx1"/>
                </a:solidFill>
                <a:effectLst/>
                <a:latin typeface="+mn-lt"/>
                <a:ea typeface="+mn-ea"/>
                <a:cs typeface="+mn-cs"/>
              </a:rPr>
              <a:t>secara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sebanyak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mungkin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manusia</a:t>
            </a:r>
            <a:r>
              <a:rPr lang="en-US" sz="1200" kern="1200" dirty="0">
                <a:solidFill>
                  <a:schemeClr val="tx1"/>
                </a:solidFill>
                <a:effectLst/>
                <a:latin typeface="+mn-lt"/>
                <a:ea typeface="+mn-ea"/>
                <a:cs typeface="+mn-cs"/>
              </a:rPr>
              <a:t> yang </a:t>
            </a:r>
            <a:r>
              <a:rPr lang="en-US" sz="1200" kern="1200" dirty="0" err="1">
                <a:solidFill>
                  <a:schemeClr val="tx1"/>
                </a:solidFill>
                <a:effectLst/>
                <a:latin typeface="+mn-lt"/>
                <a:ea typeface="+mn-ea"/>
                <a:cs typeface="+mn-cs"/>
              </a:rPr>
              <a:t>memerlukan</a:t>
            </a:r>
            <a:r>
              <a:rPr lang="en-US" sz="1200" kern="1200" dirty="0">
                <a:solidFill>
                  <a:schemeClr val="tx1"/>
                </a:solidFill>
                <a:effectLst/>
                <a:latin typeface="+mn-lt"/>
                <a:ea typeface="+mn-ea"/>
                <a:cs typeface="+mn-cs"/>
              </a:rPr>
              <a:t>;</a:t>
            </a:r>
          </a:p>
          <a:p>
            <a:pPr lvl="0"/>
            <a:r>
              <a:rPr lang="en-US" sz="1200" i="1" kern="1200" dirty="0" err="1">
                <a:solidFill>
                  <a:schemeClr val="tx1"/>
                </a:solidFill>
                <a:effectLst/>
                <a:latin typeface="+mn-lt"/>
                <a:ea typeface="+mn-ea"/>
                <a:cs typeface="+mn-cs"/>
              </a:rPr>
              <a:t>Kelima</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mengelola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resiko</a:t>
            </a:r>
            <a:r>
              <a:rPr lang="en-US" sz="1200" kern="1200" dirty="0">
                <a:solidFill>
                  <a:schemeClr val="tx1"/>
                </a:solidFill>
                <a:effectLst/>
                <a:latin typeface="+mn-lt"/>
                <a:ea typeface="+mn-ea"/>
                <a:cs typeface="+mn-cs"/>
              </a:rPr>
              <a:t> yang </a:t>
            </a:r>
            <a:r>
              <a:rPr lang="en-US" sz="1200" kern="1200" dirty="0" err="1">
                <a:solidFill>
                  <a:schemeClr val="tx1"/>
                </a:solidFill>
                <a:effectLst/>
                <a:latin typeface="+mn-lt"/>
                <a:ea typeface="+mn-ea"/>
                <a:cs typeface="+mn-cs"/>
              </a:rPr>
              <a:t>berkaitan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untuk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menjamin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berkelanjutan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sumberdaya</a:t>
            </a:r>
            <a:r>
              <a:rPr lang="en-US" sz="1200" kern="1200" dirty="0">
                <a:solidFill>
                  <a:schemeClr val="tx1"/>
                </a:solidFill>
                <a:effectLst/>
                <a:latin typeface="+mn-lt"/>
                <a:ea typeface="+mn-ea"/>
                <a:cs typeface="+mn-cs"/>
              </a:rPr>
              <a:t> air </a:t>
            </a:r>
            <a:r>
              <a:rPr lang="en-US" sz="1200" kern="1200" dirty="0" err="1">
                <a:solidFill>
                  <a:schemeClr val="tx1"/>
                </a:solidFill>
                <a:effectLst/>
                <a:latin typeface="+mn-lt"/>
                <a:ea typeface="+mn-ea"/>
                <a:cs typeface="+mn-cs"/>
              </a:rPr>
              <a:t>bersih</a:t>
            </a:r>
            <a:r>
              <a:rPr lang="en-US" sz="1200" kern="1200" dirty="0">
                <a:solidFill>
                  <a:schemeClr val="tx1"/>
                </a:solidFill>
                <a:effectLst/>
                <a:latin typeface="+mn-lt"/>
                <a:ea typeface="+mn-ea"/>
                <a:cs typeface="+mn-cs"/>
              </a:rPr>
              <a:t>;</a:t>
            </a:r>
          </a:p>
          <a:p>
            <a:pPr lvl="0"/>
            <a:r>
              <a:rPr lang="fi-FI" sz="1200" i="1" kern="1200" dirty="0">
                <a:solidFill>
                  <a:schemeClr val="tx1"/>
                </a:solidFill>
                <a:effectLst/>
                <a:latin typeface="+mn-lt"/>
                <a:ea typeface="+mn-ea"/>
                <a:cs typeface="+mn-cs"/>
              </a:rPr>
              <a:t>Keenam, </a:t>
            </a:r>
            <a:r>
              <a:rPr lang="fi-FI" sz="1200" kern="1200" dirty="0">
                <a:solidFill>
                  <a:schemeClr val="tx1"/>
                </a:solidFill>
                <a:effectLst/>
                <a:latin typeface="+mn-lt"/>
                <a:ea typeface="+mn-ea"/>
                <a:cs typeface="+mn-cs"/>
              </a:rPr>
              <a:t>memberikan nilai kepada air; </a:t>
            </a:r>
            <a:endParaRPr lang="en-US"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Ketujuh, </a:t>
            </a:r>
            <a:r>
              <a:rPr lang="fi-FI" sz="1200" kern="1200" dirty="0">
                <a:solidFill>
                  <a:schemeClr val="tx1"/>
                </a:solidFill>
                <a:effectLst/>
                <a:latin typeface="+mn-lt"/>
                <a:ea typeface="+mn-ea"/>
                <a:cs typeface="+mn-cs"/>
              </a:rPr>
              <a:t>membangun </a:t>
            </a:r>
            <a:r>
              <a:rPr lang="fi-FI" sz="1200" i="1" kern="1200" dirty="0">
                <a:solidFill>
                  <a:schemeClr val="tx1"/>
                </a:solidFill>
                <a:effectLst/>
                <a:latin typeface="+mn-lt"/>
                <a:ea typeface="+mn-ea"/>
                <a:cs typeface="+mn-cs"/>
              </a:rPr>
              <a:t>good governance </a:t>
            </a:r>
            <a:r>
              <a:rPr lang="fi-FI" sz="1200" kern="1200" dirty="0">
                <a:solidFill>
                  <a:schemeClr val="tx1"/>
                </a:solidFill>
                <a:effectLst/>
                <a:latin typeface="+mn-lt"/>
                <a:ea typeface="+mn-ea"/>
                <a:cs typeface="+mn-cs"/>
              </a:rPr>
              <a:t>untuk mengelola sumberdaya air secara berkelanjutan untuk memenuhi kebutuhan generasi masa kini tanpa mengurangi kebutuhan generasi masa depan.</a:t>
            </a:r>
            <a:endParaRPr lang="en-US" sz="1200" kern="1200" dirty="0">
              <a:solidFill>
                <a:schemeClr val="tx1"/>
              </a:solidFill>
              <a:effectLst/>
              <a:latin typeface="+mn-lt"/>
              <a:ea typeface="+mn-ea"/>
              <a:cs typeface="+mn-cs"/>
            </a:endParaRPr>
          </a:p>
          <a:p>
            <a:endParaRPr lang="en-US" dirty="0"/>
          </a:p>
          <a:p>
            <a:r>
              <a:rPr lang="en-US" dirty="0" err="1"/>
              <a:t>Urutan</a:t>
            </a:r>
            <a:r>
              <a:rPr lang="en-US" dirty="0"/>
              <a:t> </a:t>
            </a:r>
            <a:r>
              <a:rPr lang="en-US" dirty="0" err="1"/>
              <a:t>tersebut</a:t>
            </a:r>
            <a:r>
              <a:rPr lang="en-US" dirty="0"/>
              <a:t> </a:t>
            </a:r>
            <a:r>
              <a:rPr lang="en-US" dirty="0" err="1"/>
              <a:t>tidak</a:t>
            </a:r>
            <a:r>
              <a:rPr lang="en-US" dirty="0"/>
              <a:t> </a:t>
            </a:r>
            <a:r>
              <a:rPr lang="en-US" dirty="0" err="1"/>
              <a:t>dapat</a:t>
            </a:r>
            <a:r>
              <a:rPr lang="en-US" dirty="0"/>
              <a:t> </a:t>
            </a:r>
            <a:r>
              <a:rPr lang="en-US" dirty="0" err="1"/>
              <a:t>dibalik</a:t>
            </a:r>
            <a:r>
              <a:rPr lang="en-US" dirty="0"/>
              <a:t> (</a:t>
            </a:r>
            <a:r>
              <a:rPr lang="en-US" dirty="0" err="1"/>
              <a:t>terutama</a:t>
            </a:r>
            <a:r>
              <a:rPr lang="en-US" dirty="0"/>
              <a:t> no 1 &amp; no 2)</a:t>
            </a:r>
          </a:p>
          <a:p>
            <a:endParaRPr lang="en-US" dirty="0"/>
          </a:p>
          <a:p>
            <a:pPr eaLnBrk="1" hangingPunct="1"/>
            <a:endParaRPr lang="id-ID" dirty="0">
              <a:latin typeface="Arial" panose="020B0604020202020204" pitchFamily="34" charset="0"/>
            </a:endParaRPr>
          </a:p>
        </p:txBody>
      </p:sp>
    </p:spTree>
    <p:extLst>
      <p:ext uri="{BB962C8B-B14F-4D97-AF65-F5344CB8AC3E}">
        <p14:creationId xmlns:p14="http://schemas.microsoft.com/office/powerpoint/2010/main" val="410465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B94A6AFB-243B-4B1E-8CCD-0AEE6E7322CE}" type="slidenum">
              <a:rPr lang="id-ID" smtClean="0"/>
              <a:t>4</a:t>
            </a:fld>
            <a:endParaRPr lang="id-ID"/>
          </a:p>
        </p:txBody>
      </p:sp>
    </p:spTree>
    <p:extLst>
      <p:ext uri="{BB962C8B-B14F-4D97-AF65-F5344CB8AC3E}">
        <p14:creationId xmlns:p14="http://schemas.microsoft.com/office/powerpoint/2010/main" val="3530741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B94A6AFB-243B-4B1E-8CCD-0AEE6E7322CE}" type="slidenum">
              <a:rPr lang="id-ID" smtClean="0"/>
              <a:t>5</a:t>
            </a:fld>
            <a:endParaRPr lang="id-ID"/>
          </a:p>
        </p:txBody>
      </p:sp>
    </p:spTree>
    <p:extLst>
      <p:ext uri="{BB962C8B-B14F-4D97-AF65-F5344CB8AC3E}">
        <p14:creationId xmlns:p14="http://schemas.microsoft.com/office/powerpoint/2010/main" val="341188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Menyimak</a:t>
            </a:r>
            <a:r>
              <a:rPr lang="en-US" dirty="0"/>
              <a:t> </a:t>
            </a:r>
            <a:r>
              <a:rPr lang="en-US" dirty="0" err="1"/>
              <a:t>tabel</a:t>
            </a:r>
            <a:r>
              <a:rPr lang="en-US" dirty="0"/>
              <a:t> </a:t>
            </a:r>
            <a:r>
              <a:rPr lang="en-US" dirty="0" err="1"/>
              <a:t>tersebut</a:t>
            </a:r>
            <a:r>
              <a:rPr lang="en-US" dirty="0"/>
              <a:t>, yang </a:t>
            </a:r>
            <a:r>
              <a:rPr lang="en-US" dirty="0" err="1"/>
              <a:t>perlu</a:t>
            </a:r>
            <a:r>
              <a:rPr lang="en-US" dirty="0"/>
              <a:t> </a:t>
            </a:r>
            <a:r>
              <a:rPr lang="en-US" dirty="0" err="1"/>
              <a:t>mendapat</a:t>
            </a:r>
            <a:r>
              <a:rPr lang="en-US" dirty="0"/>
              <a:t> </a:t>
            </a:r>
            <a:r>
              <a:rPr lang="en-US" dirty="0" err="1"/>
              <a:t>perhatian</a:t>
            </a:r>
            <a:r>
              <a:rPr lang="en-US" dirty="0"/>
              <a:t> </a:t>
            </a:r>
            <a:r>
              <a:rPr lang="en-US" dirty="0" err="1"/>
              <a:t>adalah</a:t>
            </a:r>
            <a:r>
              <a:rPr lang="en-US" dirty="0"/>
              <a:t> P </a:t>
            </a:r>
            <a:r>
              <a:rPr lang="en-US" dirty="0" err="1"/>
              <a:t>Jawa</a:t>
            </a:r>
            <a:r>
              <a:rPr lang="en-US" dirty="0"/>
              <a:t> </a:t>
            </a:r>
            <a:r>
              <a:rPr lang="en-US" dirty="0" err="1"/>
              <a:t>dengan</a:t>
            </a:r>
            <a:r>
              <a:rPr lang="en-US" dirty="0"/>
              <a:t> </a:t>
            </a:r>
            <a:r>
              <a:rPr lang="en-US" dirty="0" err="1"/>
              <a:t>luas</a:t>
            </a:r>
            <a:r>
              <a:rPr lang="en-US" dirty="0"/>
              <a:t> 7% </a:t>
            </a:r>
            <a:r>
              <a:rPr lang="en-US" dirty="0" err="1"/>
              <a:t>dari</a:t>
            </a:r>
            <a:r>
              <a:rPr lang="en-US" dirty="0"/>
              <a:t> </a:t>
            </a:r>
            <a:r>
              <a:rPr lang="en-US" dirty="0" err="1"/>
              <a:t>wilayah</a:t>
            </a:r>
            <a:r>
              <a:rPr lang="en-US" dirty="0"/>
              <a:t> RI, </a:t>
            </a:r>
            <a:r>
              <a:rPr lang="en-US" dirty="0" err="1"/>
              <a:t>berpenduduk</a:t>
            </a:r>
            <a:r>
              <a:rPr lang="en-US" dirty="0"/>
              <a:t> 57% (136 </a:t>
            </a:r>
            <a:r>
              <a:rPr lang="en-US" dirty="0" err="1"/>
              <a:t>juta</a:t>
            </a:r>
            <a:r>
              <a:rPr lang="en-US" dirty="0"/>
              <a:t>), </a:t>
            </a:r>
            <a:r>
              <a:rPr lang="en-US" dirty="0" err="1"/>
              <a:t>jika</a:t>
            </a:r>
            <a:r>
              <a:rPr lang="en-US" dirty="0"/>
              <a:t> </a:t>
            </a:r>
            <a:r>
              <a:rPr lang="en-US" dirty="0" err="1"/>
              <a:t>diasumsikan</a:t>
            </a:r>
            <a:r>
              <a:rPr lang="en-US" dirty="0"/>
              <a:t> </a:t>
            </a:r>
            <a:r>
              <a:rPr lang="en-US" dirty="0" err="1"/>
              <a:t>tebal</a:t>
            </a:r>
            <a:r>
              <a:rPr lang="en-US" dirty="0"/>
              <a:t> </a:t>
            </a:r>
            <a:r>
              <a:rPr lang="en-US" dirty="0" err="1"/>
              <a:t>hujan</a:t>
            </a:r>
            <a:r>
              <a:rPr lang="en-US" dirty="0"/>
              <a:t> 2000 mm/</a:t>
            </a:r>
            <a:r>
              <a:rPr lang="en-US" dirty="0" err="1"/>
              <a:t>th</a:t>
            </a:r>
            <a:r>
              <a:rPr lang="en-US" dirty="0"/>
              <a:t>, </a:t>
            </a:r>
            <a:r>
              <a:rPr lang="en-US" dirty="0" err="1"/>
              <a:t>maka</a:t>
            </a:r>
            <a:r>
              <a:rPr lang="en-US" dirty="0"/>
              <a:t> </a:t>
            </a:r>
            <a:r>
              <a:rPr lang="en-US" dirty="0" err="1"/>
              <a:t>potensi</a:t>
            </a:r>
            <a:r>
              <a:rPr lang="en-US" dirty="0"/>
              <a:t> air yang </a:t>
            </a:r>
            <a:r>
              <a:rPr lang="en-US" dirty="0" err="1"/>
              <a:t>dapat</a:t>
            </a:r>
            <a:r>
              <a:rPr lang="en-US" dirty="0"/>
              <a:t> </a:t>
            </a:r>
            <a:r>
              <a:rPr lang="en-US" dirty="0" err="1"/>
              <a:t>dipanen</a:t>
            </a:r>
            <a:r>
              <a:rPr lang="en-US" dirty="0"/>
              <a:t> per orang per </a:t>
            </a:r>
            <a:r>
              <a:rPr lang="en-US" dirty="0" err="1"/>
              <a:t>hari</a:t>
            </a:r>
            <a:r>
              <a:rPr lang="en-US" dirty="0"/>
              <a:t>, </a:t>
            </a:r>
            <a:r>
              <a:rPr lang="en-US" dirty="0" err="1"/>
              <a:t>untuk</a:t>
            </a:r>
            <a:r>
              <a:rPr lang="en-US" dirty="0"/>
              <a:t> P </a:t>
            </a:r>
            <a:r>
              <a:rPr lang="en-US" dirty="0" err="1"/>
              <a:t>Jawa</a:t>
            </a:r>
            <a:r>
              <a:rPr lang="en-US" dirty="0"/>
              <a:t> </a:t>
            </a:r>
            <a:r>
              <a:rPr lang="en-US" dirty="0" err="1"/>
              <a:t>sebesar</a:t>
            </a:r>
            <a:r>
              <a:rPr lang="en-US" dirty="0"/>
              <a:t> 4000 liter/orang/</a:t>
            </a:r>
            <a:r>
              <a:rPr lang="en-US" dirty="0" err="1"/>
              <a:t>hari</a:t>
            </a:r>
            <a:r>
              <a:rPr lang="en-US" dirty="0"/>
              <a:t>,</a:t>
            </a:r>
            <a:r>
              <a:rPr lang="en-US" baseline="0" dirty="0"/>
              <a:t> </a:t>
            </a:r>
            <a:r>
              <a:rPr lang="en-US" baseline="0" dirty="0" err="1"/>
              <a:t>sementara</a:t>
            </a:r>
            <a:r>
              <a:rPr lang="en-US" baseline="0" dirty="0"/>
              <a:t> P Kalimantan </a:t>
            </a:r>
            <a:r>
              <a:rPr lang="en-US" baseline="0" dirty="0" err="1"/>
              <a:t>mencapai</a:t>
            </a:r>
            <a:r>
              <a:rPr lang="en-US" baseline="0" dirty="0"/>
              <a:t> 171.000 liter/orang/</a:t>
            </a:r>
            <a:r>
              <a:rPr lang="en-US" baseline="0" dirty="0" err="1"/>
              <a:t>hari</a:t>
            </a:r>
            <a:r>
              <a:rPr lang="en-US" baseline="0" dirty="0"/>
              <a:t> (</a:t>
            </a:r>
            <a:r>
              <a:rPr lang="en-US" baseline="0" dirty="0" err="1"/>
              <a:t>sangat</a:t>
            </a:r>
            <a:r>
              <a:rPr lang="en-US" baseline="0" dirty="0"/>
              <a:t> </a:t>
            </a:r>
            <a:r>
              <a:rPr lang="en-US" baseline="0" dirty="0" err="1"/>
              <a:t>berbeda</a:t>
            </a:r>
            <a:r>
              <a:rPr lang="en-US" baseline="0" dirty="0"/>
              <a:t> </a:t>
            </a:r>
            <a:r>
              <a:rPr lang="en-US" baseline="0" dirty="0" err="1"/>
              <a:t>jauh</a:t>
            </a:r>
            <a:r>
              <a:rPr lang="en-US" baseline="0" dirty="0"/>
              <a:t>).</a:t>
            </a:r>
          </a:p>
          <a:p>
            <a:endParaRPr lang="en-US" baseline="0" dirty="0"/>
          </a:p>
          <a:p>
            <a:r>
              <a:rPr lang="en-US" baseline="0" dirty="0" err="1">
                <a:sym typeface="Wingdings"/>
              </a:rPr>
              <a:t>Pulau</a:t>
            </a:r>
            <a:r>
              <a:rPr lang="en-US" baseline="0" dirty="0">
                <a:sym typeface="Wingdings"/>
              </a:rPr>
              <a:t> </a:t>
            </a:r>
            <a:r>
              <a:rPr lang="en-US" baseline="0" dirty="0" err="1">
                <a:sym typeface="Wingdings"/>
              </a:rPr>
              <a:t>Jawa</a:t>
            </a:r>
            <a:r>
              <a:rPr lang="en-US" baseline="0" dirty="0">
                <a:sym typeface="Wingdings"/>
              </a:rPr>
              <a:t>  </a:t>
            </a:r>
            <a:r>
              <a:rPr lang="en-US" baseline="0" dirty="0" err="1">
                <a:sym typeface="Wingdings"/>
              </a:rPr>
              <a:t>terjadi</a:t>
            </a:r>
            <a:r>
              <a:rPr lang="en-US" baseline="0" dirty="0">
                <a:sym typeface="Wingdings"/>
              </a:rPr>
              <a:t> </a:t>
            </a:r>
            <a:r>
              <a:rPr lang="en-US" baseline="0" dirty="0" err="1">
                <a:sym typeface="Wingdings"/>
              </a:rPr>
              <a:t>kelangkaan</a:t>
            </a:r>
            <a:r>
              <a:rPr lang="en-US" baseline="0" dirty="0">
                <a:sym typeface="Wingdings"/>
              </a:rPr>
              <a:t> air </a:t>
            </a:r>
            <a:r>
              <a:rPr lang="en-US" baseline="0" dirty="0" err="1">
                <a:sym typeface="Wingdings"/>
              </a:rPr>
              <a:t>bersih</a:t>
            </a:r>
            <a:endParaRPr lang="en-US" baseline="0" dirty="0">
              <a:sym typeface="Wingdings"/>
            </a:endParaRPr>
          </a:p>
          <a:p>
            <a:r>
              <a:rPr lang="en-US" baseline="0" dirty="0">
                <a:sym typeface="Wingdings"/>
              </a:rPr>
              <a:t>Hal </a:t>
            </a:r>
            <a:r>
              <a:rPr lang="en-US" baseline="0" dirty="0" err="1">
                <a:sym typeface="Wingdings"/>
              </a:rPr>
              <a:t>tersebut</a:t>
            </a:r>
            <a:r>
              <a:rPr lang="en-US" baseline="0" dirty="0">
                <a:sym typeface="Wingdings"/>
              </a:rPr>
              <a:t> </a:t>
            </a:r>
            <a:r>
              <a:rPr lang="en-US" baseline="0" dirty="0" err="1">
                <a:sym typeface="Wingdings"/>
              </a:rPr>
              <a:t>memerlukan</a:t>
            </a:r>
            <a:r>
              <a:rPr lang="en-US" baseline="0" dirty="0">
                <a:sym typeface="Wingdings"/>
              </a:rPr>
              <a:t> </a:t>
            </a:r>
            <a:r>
              <a:rPr lang="en-US" baseline="0" dirty="0" err="1">
                <a:sym typeface="Wingdings"/>
              </a:rPr>
              <a:t>upaya</a:t>
            </a:r>
            <a:r>
              <a:rPr lang="en-US" baseline="0" dirty="0">
                <a:sym typeface="Wingdings"/>
              </a:rPr>
              <a:t> </a:t>
            </a:r>
            <a:r>
              <a:rPr lang="en-US" baseline="0" dirty="0" err="1">
                <a:sym typeface="Wingdings"/>
              </a:rPr>
              <a:t>strategis</a:t>
            </a:r>
            <a:r>
              <a:rPr lang="en-US" baseline="0" dirty="0">
                <a:sym typeface="Wingdings"/>
              </a:rPr>
              <a:t> – </a:t>
            </a:r>
            <a:r>
              <a:rPr lang="en-US" baseline="0" dirty="0" err="1">
                <a:sym typeface="Wingdings"/>
              </a:rPr>
              <a:t>konservasi</a:t>
            </a:r>
            <a:r>
              <a:rPr lang="en-US" baseline="0" dirty="0">
                <a:sym typeface="Wingdings"/>
              </a:rPr>
              <a:t> air--</a:t>
            </a:r>
            <a:r>
              <a:rPr lang="en-US" baseline="0" dirty="0" err="1">
                <a:sym typeface="Wingdings"/>
              </a:rPr>
              <a:t>membuat</a:t>
            </a:r>
            <a:r>
              <a:rPr lang="en-US" baseline="0" dirty="0">
                <a:sym typeface="Wingdings"/>
              </a:rPr>
              <a:t> </a:t>
            </a:r>
            <a:r>
              <a:rPr lang="en-US" baseline="0" dirty="0" err="1">
                <a:sym typeface="Wingdings"/>
              </a:rPr>
              <a:t>bendungan</a:t>
            </a:r>
            <a:r>
              <a:rPr lang="en-US" baseline="0" dirty="0">
                <a:sym typeface="Wingdings"/>
              </a:rPr>
              <a:t>, situ, agar </a:t>
            </a:r>
            <a:r>
              <a:rPr lang="en-US" baseline="0" dirty="0" err="1">
                <a:sym typeface="Wingdings"/>
              </a:rPr>
              <a:t>limpasan</a:t>
            </a:r>
            <a:r>
              <a:rPr lang="en-US" baseline="0" dirty="0">
                <a:sym typeface="Wingdings"/>
              </a:rPr>
              <a:t> </a:t>
            </a:r>
            <a:r>
              <a:rPr lang="en-US" baseline="0" dirty="0" err="1">
                <a:sym typeface="Wingdings"/>
              </a:rPr>
              <a:t>permukaan</a:t>
            </a:r>
            <a:r>
              <a:rPr lang="en-US" baseline="0" dirty="0">
                <a:sym typeface="Wingdings"/>
              </a:rPr>
              <a:t>/runoff </a:t>
            </a:r>
            <a:r>
              <a:rPr lang="en-US" baseline="0" dirty="0" err="1">
                <a:sym typeface="Wingdings"/>
              </a:rPr>
              <a:t>tidak</a:t>
            </a:r>
            <a:r>
              <a:rPr lang="en-US" baseline="0" dirty="0">
                <a:sym typeface="Wingdings"/>
              </a:rPr>
              <a:t> </a:t>
            </a:r>
            <a:r>
              <a:rPr lang="en-US" baseline="0" dirty="0" err="1">
                <a:sym typeface="Wingdings"/>
              </a:rPr>
              <a:t>berlebihan</a:t>
            </a:r>
            <a:r>
              <a:rPr lang="en-US" baseline="0" dirty="0">
                <a:sym typeface="Wingdings"/>
              </a:rPr>
              <a:t>, </a:t>
            </a:r>
            <a:r>
              <a:rPr lang="en-US" baseline="0" dirty="0" err="1">
                <a:sym typeface="Wingdings"/>
              </a:rPr>
              <a:t>sekaligus</a:t>
            </a:r>
            <a:r>
              <a:rPr lang="en-US" baseline="0" dirty="0">
                <a:sym typeface="Wingdings"/>
              </a:rPr>
              <a:t> </a:t>
            </a:r>
            <a:r>
              <a:rPr lang="en-US" baseline="0" dirty="0" err="1">
                <a:sym typeface="Wingdings"/>
              </a:rPr>
              <a:t>untuk</a:t>
            </a:r>
            <a:r>
              <a:rPr lang="en-US" baseline="0" dirty="0">
                <a:sym typeface="Wingdings"/>
              </a:rPr>
              <a:t> </a:t>
            </a:r>
            <a:r>
              <a:rPr lang="en-US" baseline="0" dirty="0" err="1">
                <a:sym typeface="Wingdings"/>
              </a:rPr>
              <a:t>cadangan</a:t>
            </a:r>
            <a:r>
              <a:rPr lang="en-US" baseline="0" dirty="0">
                <a:sym typeface="Wingdings"/>
              </a:rPr>
              <a:t> air (air </a:t>
            </a:r>
            <a:r>
              <a:rPr lang="en-US" baseline="0" dirty="0" err="1">
                <a:sym typeface="Wingdings"/>
              </a:rPr>
              <a:t>tanah</a:t>
            </a:r>
            <a:r>
              <a:rPr lang="en-US" baseline="0" dirty="0">
                <a:sym typeface="Wingdings"/>
              </a:rPr>
              <a:t>).</a:t>
            </a:r>
            <a:endParaRPr lang="en-US" baseline="0" dirty="0"/>
          </a:p>
          <a:p>
            <a:endParaRPr lang="en-US" baseline="0" dirty="0"/>
          </a:p>
          <a:p>
            <a:r>
              <a:rPr lang="en-US" baseline="0" dirty="0" err="1"/>
              <a:t>Perlu</a:t>
            </a:r>
            <a:r>
              <a:rPr lang="en-US" baseline="0" dirty="0"/>
              <a:t> </a:t>
            </a:r>
            <a:r>
              <a:rPr lang="en-US" baseline="0" dirty="0" err="1"/>
              <a:t>dipahami</a:t>
            </a:r>
            <a:r>
              <a:rPr lang="en-US" baseline="0" dirty="0"/>
              <a:t> </a:t>
            </a:r>
            <a:r>
              <a:rPr lang="en-US" baseline="0" dirty="0" err="1"/>
              <a:t>bahwa</a:t>
            </a:r>
            <a:r>
              <a:rPr lang="en-US" baseline="0" dirty="0"/>
              <a:t> </a:t>
            </a:r>
            <a:r>
              <a:rPr lang="en-US" baseline="0" dirty="0" err="1"/>
              <a:t>potensi</a:t>
            </a:r>
            <a:r>
              <a:rPr lang="en-US" baseline="0" dirty="0"/>
              <a:t> air </a:t>
            </a:r>
            <a:r>
              <a:rPr lang="en-US" baseline="0" dirty="0" err="1"/>
              <a:t>dari</a:t>
            </a:r>
            <a:r>
              <a:rPr lang="en-US" baseline="0" dirty="0"/>
              <a:t> </a:t>
            </a:r>
            <a:r>
              <a:rPr lang="en-US" baseline="0" dirty="0" err="1"/>
              <a:t>satu</a:t>
            </a:r>
            <a:r>
              <a:rPr lang="en-US" baseline="0" dirty="0"/>
              <a:t> </a:t>
            </a:r>
            <a:r>
              <a:rPr lang="en-US" baseline="0" dirty="0" err="1"/>
              <a:t>pulau</a:t>
            </a:r>
            <a:r>
              <a:rPr lang="en-US" baseline="0" dirty="0"/>
              <a:t> </a:t>
            </a:r>
            <a:r>
              <a:rPr lang="en-US" baseline="0" dirty="0" err="1"/>
              <a:t>tidak</a:t>
            </a:r>
            <a:r>
              <a:rPr lang="en-US" baseline="0" dirty="0"/>
              <a:t> </a:t>
            </a:r>
            <a:r>
              <a:rPr lang="en-US" baseline="0" dirty="0" err="1"/>
              <a:t>dapat</a:t>
            </a:r>
            <a:r>
              <a:rPr lang="en-US" baseline="0" dirty="0"/>
              <a:t> </a:t>
            </a:r>
            <a:r>
              <a:rPr lang="en-US" baseline="0" dirty="0" err="1"/>
              <a:t>ditransfer</a:t>
            </a:r>
            <a:r>
              <a:rPr lang="en-US" baseline="0" dirty="0"/>
              <a:t> </a:t>
            </a:r>
            <a:r>
              <a:rPr lang="en-US" baseline="0" dirty="0" err="1"/>
              <a:t>ke</a:t>
            </a:r>
            <a:r>
              <a:rPr lang="en-US" baseline="0" dirty="0"/>
              <a:t> </a:t>
            </a:r>
            <a:r>
              <a:rPr lang="en-US" baseline="0" dirty="0" err="1"/>
              <a:t>pulau</a:t>
            </a:r>
            <a:r>
              <a:rPr lang="en-US" baseline="0" dirty="0"/>
              <a:t> </a:t>
            </a:r>
            <a:r>
              <a:rPr lang="en-US" baseline="0" dirty="0" err="1"/>
              <a:t>lainnya</a:t>
            </a:r>
            <a:r>
              <a:rPr lang="en-US" baseline="0" dirty="0"/>
              <a:t>. </a:t>
            </a:r>
            <a:r>
              <a:rPr lang="en-US" baseline="0" dirty="0" err="1"/>
              <a:t>Tetapi</a:t>
            </a:r>
            <a:r>
              <a:rPr lang="en-US" baseline="0" dirty="0"/>
              <a:t> </a:t>
            </a:r>
            <a:r>
              <a:rPr lang="en-US" baseline="0" dirty="0" err="1"/>
              <a:t>tidak</a:t>
            </a:r>
            <a:r>
              <a:rPr lang="en-US" baseline="0" dirty="0"/>
              <a:t> </a:t>
            </a:r>
            <a:r>
              <a:rPr lang="en-US" baseline="0" dirty="0" err="1"/>
              <a:t>demikian</a:t>
            </a:r>
            <a:r>
              <a:rPr lang="en-US" baseline="0" dirty="0"/>
              <a:t> </a:t>
            </a:r>
            <a:r>
              <a:rPr lang="en-US" baseline="0" dirty="0" err="1"/>
              <a:t>halnya</a:t>
            </a:r>
            <a:r>
              <a:rPr lang="en-US" baseline="0" dirty="0"/>
              <a:t> </a:t>
            </a:r>
            <a:r>
              <a:rPr lang="en-US" baseline="0" dirty="0" err="1"/>
              <a:t>dengan</a:t>
            </a:r>
            <a:r>
              <a:rPr lang="en-US" baseline="0" dirty="0"/>
              <a:t> </a:t>
            </a:r>
            <a:r>
              <a:rPr lang="en-US" baseline="0" dirty="0" err="1"/>
              <a:t>negara</a:t>
            </a:r>
            <a:r>
              <a:rPr lang="en-US" baseline="0" dirty="0"/>
              <a:t> </a:t>
            </a:r>
            <a:r>
              <a:rPr lang="en-US" baseline="0" dirty="0" err="1"/>
              <a:t>benua</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229AEFB7-D6DD-0F46-9E05-1B6BF9B3531C}" type="slidenum">
              <a:rPr lang="en-US" smtClean="0"/>
              <a:t>8</a:t>
            </a:fld>
            <a:endParaRPr lang="en-US"/>
          </a:p>
        </p:txBody>
      </p:sp>
    </p:spTree>
    <p:extLst>
      <p:ext uri="{BB962C8B-B14F-4D97-AF65-F5344CB8AC3E}">
        <p14:creationId xmlns:p14="http://schemas.microsoft.com/office/powerpoint/2010/main" val="147815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AB7F9-7531-5341-B529-EE66383A42FE}" type="slidenum">
              <a:rPr lang="en-US" sz="1200"/>
              <a:pPr eaLnBrk="1" hangingPunct="1"/>
              <a:t>9</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id-ID" b="1" dirty="0"/>
              <a:t>Siklus</a:t>
            </a:r>
            <a:r>
              <a:rPr lang="id-ID" dirty="0"/>
              <a:t> air atau </a:t>
            </a:r>
            <a:r>
              <a:rPr lang="id-ID" b="1" dirty="0"/>
              <a:t>siklus hidrologi</a:t>
            </a:r>
            <a:r>
              <a:rPr lang="id-ID" dirty="0"/>
              <a:t> adalah sirkulasi air yang tidak pernah berhenti dari atmosfer ke bumi dan kembali ke atmosfer melalui kondensasi, presipitasi, evaporasi dan transpirasi. Pemanasan air laut oleh sinar matahari merupakan kunci proses </a:t>
            </a:r>
            <a:r>
              <a:rPr lang="id-ID" b="1" dirty="0"/>
              <a:t>siklus hidrologi</a:t>
            </a:r>
            <a:r>
              <a:rPr lang="id-ID" dirty="0"/>
              <a:t> tersebut dapat berjalan secara terus menerus.</a:t>
            </a:r>
            <a:endParaRPr lang="en-SG" dirty="0"/>
          </a:p>
          <a:p>
            <a:pPr eaLnBrk="1" hangingPunct="1"/>
            <a:endParaRPr lang="en-US" dirty="0"/>
          </a:p>
          <a:p>
            <a:pPr eaLnBrk="1" hangingPunct="1"/>
            <a:r>
              <a:rPr lang="id-ID" dirty="0"/>
              <a:t>Siklus hidrologi adalah salah satu </a:t>
            </a:r>
            <a:r>
              <a:rPr lang="id-ID" u="none" dirty="0"/>
              <a:t>dari </a:t>
            </a:r>
            <a:r>
              <a:rPr lang="id-ID" u="none" dirty="0">
                <a:hlinkClick r:id="rId3"/>
              </a:rPr>
              <a:t>6 siklus biogeokimia</a:t>
            </a:r>
            <a:r>
              <a:rPr lang="id-ID" u="none" dirty="0"/>
              <a:t> </a:t>
            </a:r>
            <a:r>
              <a:rPr lang="id-ID" dirty="0"/>
              <a:t>yang berlangsung di bumi. Siklus hidrologi adalah suatu siklus atau sirkulasi air dari bumi ke atmosfer dan kembali lagi ke bumi yang berlangsung secara terus menerus. Siklus hidrologi memegang peran penting bagi kelangsungan hidup organisme bumi. Melalui siklus ini, ketersediaan air di daratan bumi dapat tetap terjaga, mengingat teraturnya suhu lingkungan, cuaca, hujan, dan </a:t>
            </a:r>
            <a:r>
              <a:rPr lang="id-ID" dirty="0">
                <a:hlinkClick r:id="rId4"/>
              </a:rPr>
              <a:t>keseimbangan ekosistem</a:t>
            </a:r>
            <a:r>
              <a:rPr lang="id-ID" dirty="0"/>
              <a:t> bumi dapat tercipta karena </a:t>
            </a:r>
            <a:r>
              <a:rPr lang="id-ID" dirty="0">
                <a:hlinkClick r:id="rId5"/>
              </a:rPr>
              <a:t>proses siklus hidrologi</a:t>
            </a:r>
            <a:r>
              <a:rPr lang="id-ID" dirty="0"/>
              <a:t> ini.</a:t>
            </a:r>
            <a:endParaRPr lang="en-US" dirty="0"/>
          </a:p>
        </p:txBody>
      </p:sp>
    </p:spTree>
    <p:extLst>
      <p:ext uri="{BB962C8B-B14F-4D97-AF65-F5344CB8AC3E}">
        <p14:creationId xmlns:p14="http://schemas.microsoft.com/office/powerpoint/2010/main" val="291713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err="1" smtClean="0">
                <a:latin typeface="Arial Narrow" panose="020B0606020202030204" pitchFamily="34" charset="0"/>
              </a:rPr>
              <a:t>Untuk</a:t>
            </a:r>
            <a:r>
              <a:rPr lang="en-US" b="1" dirty="0" smtClean="0">
                <a:latin typeface="Arial Narrow" panose="020B0606020202030204" pitchFamily="34" charset="0"/>
              </a:rPr>
              <a:t> </a:t>
            </a:r>
            <a:r>
              <a:rPr lang="en-US" b="1" dirty="0" err="1" smtClean="0">
                <a:latin typeface="Arial Narrow" panose="020B0606020202030204" pitchFamily="34" charset="0"/>
              </a:rPr>
              <a:t>kepentingan</a:t>
            </a:r>
            <a:r>
              <a:rPr lang="en-US" b="1" dirty="0" smtClean="0">
                <a:latin typeface="Arial Narrow" panose="020B0606020202030204" pitchFamily="34" charset="0"/>
              </a:rPr>
              <a:t> </a:t>
            </a:r>
            <a:r>
              <a:rPr lang="en-US" b="1" dirty="0" err="1" smtClean="0">
                <a:latin typeface="Arial Narrow" panose="020B0606020202030204" pitchFamily="34" charset="0"/>
              </a:rPr>
              <a:t>analisis</a:t>
            </a:r>
            <a:r>
              <a:rPr lang="en-US" b="1" dirty="0" smtClean="0">
                <a:latin typeface="Arial Narrow" panose="020B0606020202030204" pitchFamily="34" charset="0"/>
              </a:rPr>
              <a:t> </a:t>
            </a:r>
            <a:r>
              <a:rPr lang="en-US" b="1" dirty="0" err="1" smtClean="0">
                <a:latin typeface="Arial Narrow" panose="020B0606020202030204" pitchFamily="34" charset="0"/>
              </a:rPr>
              <a:t>hidrologi</a:t>
            </a:r>
            <a:r>
              <a:rPr lang="en-US" b="1" dirty="0" smtClean="0">
                <a:latin typeface="Arial Narrow" panose="020B0606020202030204" pitchFamily="34" charset="0"/>
              </a:rPr>
              <a:t> </a:t>
            </a:r>
            <a:r>
              <a:rPr lang="en-US" b="1" dirty="0" err="1" smtClean="0">
                <a:latin typeface="Arial Narrow" panose="020B0606020202030204" pitchFamily="34" charset="0"/>
              </a:rPr>
              <a:t>permukaan</a:t>
            </a:r>
            <a:r>
              <a:rPr lang="en-US" b="1" dirty="0" smtClean="0">
                <a:latin typeface="Arial Narrow" panose="020B0606020202030204" pitchFamily="34" charset="0"/>
              </a:rPr>
              <a:t> </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diperlukan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satuan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analisis</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yakni</a:t>
            </a:r>
            <a:r>
              <a:rPr lang="en-US" b="1" dirty="0" smtClean="0">
                <a:latin typeface="Arial Narrow" panose="020B0606020202030204" pitchFamily="34" charset="0"/>
                <a:sym typeface="Wingdings" panose="05000000000000000000" pitchFamily="2" charset="2"/>
              </a:rPr>
              <a:t> DAS.</a:t>
            </a:r>
          </a:p>
          <a:p>
            <a:pPr marL="0" indent="0" algn="l">
              <a:buNone/>
            </a:pPr>
            <a:r>
              <a:rPr lang="en-US" b="1" dirty="0" err="1" smtClean="0">
                <a:latin typeface="Arial Narrow" panose="020B0606020202030204" pitchFamily="34" charset="0"/>
                <a:sym typeface="Wingdings" panose="05000000000000000000" pitchFamily="2" charset="2"/>
              </a:rPr>
              <a:t>Perhitungan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dilakukan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berdasarkan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konsep</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imbangan</a:t>
            </a:r>
            <a:r>
              <a:rPr lang="en-US" b="1" dirty="0" smtClean="0">
                <a:latin typeface="Arial Narrow" panose="020B0606020202030204" pitchFamily="34" charset="0"/>
                <a:sym typeface="Wingdings" panose="05000000000000000000" pitchFamily="2" charset="2"/>
              </a:rPr>
              <a:t>/</a:t>
            </a:r>
            <a:r>
              <a:rPr lang="en-US" b="1" dirty="0" err="1" smtClean="0">
                <a:latin typeface="Arial Narrow" panose="020B0606020202030204" pitchFamily="34" charset="0"/>
                <a:sym typeface="Wingdings" panose="05000000000000000000" pitchFamily="2" charset="2"/>
              </a:rPr>
              <a:t>neraca</a:t>
            </a:r>
            <a:r>
              <a:rPr lang="en-US" b="1" dirty="0" smtClean="0">
                <a:latin typeface="Arial Narrow" panose="020B0606020202030204" pitchFamily="34" charset="0"/>
                <a:sym typeface="Wingdings" panose="05000000000000000000" pitchFamily="2" charset="2"/>
              </a:rPr>
              <a:t> air</a:t>
            </a:r>
            <a:endParaRPr lang="en-US" b="1" dirty="0" smtClean="0">
              <a:latin typeface="Arial Narrow" panose="020B0606020202030204" pitchFamily="34" charset="0"/>
            </a:endParaRPr>
          </a:p>
          <a:p>
            <a:endParaRPr lang="en-US" dirty="0" smtClean="0"/>
          </a:p>
          <a:p>
            <a:r>
              <a:rPr lang="en-US" dirty="0" err="1" smtClean="0"/>
              <a:t>Untuk</a:t>
            </a:r>
            <a:r>
              <a:rPr lang="en-US" dirty="0" smtClean="0"/>
              <a:t> AIRTANAH</a:t>
            </a:r>
            <a:r>
              <a:rPr lang="en-US" baseline="0" dirty="0" smtClean="0"/>
              <a:t> </a:t>
            </a:r>
            <a:r>
              <a:rPr lang="en-US" baseline="0" dirty="0" smtClean="0">
                <a:sym typeface="Wingdings" panose="05000000000000000000" pitchFamily="2" charset="2"/>
              </a:rPr>
              <a:t> unit </a:t>
            </a:r>
            <a:r>
              <a:rPr lang="en-US" baseline="0" dirty="0" err="1" smtClean="0">
                <a:sym typeface="Wingdings" panose="05000000000000000000" pitchFamily="2" charset="2"/>
              </a:rPr>
              <a:t>analisisnya</a:t>
            </a:r>
            <a:r>
              <a:rPr lang="en-US" baseline="0" dirty="0" smtClean="0">
                <a:sym typeface="Wingdings" panose="05000000000000000000" pitchFamily="2" charset="2"/>
              </a:rPr>
              <a:t> </a:t>
            </a:r>
            <a:r>
              <a:rPr lang="en-US" baseline="0" dirty="0" err="1" smtClean="0">
                <a:sym typeface="Wingdings" panose="05000000000000000000" pitchFamily="2" charset="2"/>
              </a:rPr>
              <a:t>adalah</a:t>
            </a:r>
            <a:r>
              <a:rPr lang="en-US" baseline="0" dirty="0" smtClean="0">
                <a:sym typeface="Wingdings" panose="05000000000000000000" pitchFamily="2" charset="2"/>
              </a:rPr>
              <a:t> </a:t>
            </a:r>
            <a:r>
              <a:rPr lang="en-US" baseline="0" dirty="0" err="1" smtClean="0">
                <a:sym typeface="Wingdings" panose="05000000000000000000" pitchFamily="2" charset="2"/>
              </a:rPr>
              <a:t>bentang</a:t>
            </a:r>
            <a:r>
              <a:rPr lang="en-US" baseline="0" dirty="0" smtClean="0">
                <a:sym typeface="Wingdings" panose="05000000000000000000" pitchFamily="2" charset="2"/>
              </a:rPr>
              <a:t> </a:t>
            </a:r>
            <a:r>
              <a:rPr lang="en-US" baseline="0" dirty="0" err="1" smtClean="0">
                <a:sym typeface="Wingdings" panose="05000000000000000000" pitchFamily="2" charset="2"/>
              </a:rPr>
              <a:t>akuifer</a:t>
            </a:r>
            <a:r>
              <a:rPr lang="en-US" baseline="0" dirty="0" smtClean="0">
                <a:sym typeface="Wingdings" panose="05000000000000000000" pitchFamily="2" charset="2"/>
              </a:rPr>
              <a:t> </a:t>
            </a:r>
            <a:r>
              <a:rPr lang="en-US" baseline="0" dirty="0" err="1" smtClean="0">
                <a:sym typeface="Wingdings" panose="05000000000000000000" pitchFamily="2" charset="2"/>
              </a:rPr>
              <a:t>atau</a:t>
            </a:r>
            <a:r>
              <a:rPr lang="en-US" baseline="0" dirty="0" smtClean="0">
                <a:sym typeface="Wingdings" panose="05000000000000000000" pitchFamily="2" charset="2"/>
              </a:rPr>
              <a:t> CAT </a:t>
            </a:r>
            <a:r>
              <a:rPr lang="en-US" baseline="0" dirty="0" err="1" smtClean="0">
                <a:sym typeface="Wingdings" panose="05000000000000000000" pitchFamily="2" charset="2"/>
              </a:rPr>
              <a:t>Cekungan</a:t>
            </a:r>
            <a:r>
              <a:rPr lang="en-US" baseline="0" dirty="0" smtClean="0">
                <a:sym typeface="Wingdings" panose="05000000000000000000" pitchFamily="2" charset="2"/>
              </a:rPr>
              <a:t> Air Tanah  </a:t>
            </a:r>
            <a:r>
              <a:rPr lang="en-US" b="1" baseline="0" dirty="0" err="1" smtClean="0">
                <a:sym typeface="Wingdings" panose="05000000000000000000" pitchFamily="2" charset="2"/>
              </a:rPr>
              <a:t>bukan</a:t>
            </a:r>
            <a:r>
              <a:rPr lang="en-US" b="1" baseline="0" dirty="0" smtClean="0">
                <a:sym typeface="Wingdings" panose="05000000000000000000" pitchFamily="2" charset="2"/>
              </a:rPr>
              <a:t> DAS</a:t>
            </a:r>
            <a:endParaRPr lang="en-US" b="1" dirty="0" smtClean="0"/>
          </a:p>
          <a:p>
            <a:endParaRPr lang="en-US" dirty="0" smtClean="0"/>
          </a:p>
          <a:p>
            <a:r>
              <a:rPr lang="en-US" dirty="0" smtClean="0"/>
              <a:t>DAS </a:t>
            </a:r>
            <a:r>
              <a:rPr lang="en-US" dirty="0">
                <a:sym typeface="Wingdings"/>
              </a:rPr>
              <a:t> Daerah </a:t>
            </a:r>
            <a:r>
              <a:rPr lang="en-US" dirty="0" err="1">
                <a:sym typeface="Wingdings"/>
              </a:rPr>
              <a:t>Aliran</a:t>
            </a:r>
            <a:r>
              <a:rPr lang="en-US" dirty="0">
                <a:sym typeface="Wingdings"/>
              </a:rPr>
              <a:t> Sungai; Daerah </a:t>
            </a:r>
            <a:r>
              <a:rPr lang="en-US" dirty="0" err="1">
                <a:sym typeface="Wingdings"/>
              </a:rPr>
              <a:t>Pengaliran</a:t>
            </a:r>
            <a:r>
              <a:rPr lang="en-US" dirty="0">
                <a:sym typeface="Wingdings"/>
              </a:rPr>
              <a:t> Sungai; watershed, river basin</a:t>
            </a:r>
          </a:p>
          <a:p>
            <a:endParaRPr lang="en-US" dirty="0">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r>
              <a:rPr lang="tr-TR" noProof="1">
                <a:solidFill>
                  <a:srgbClr val="990000"/>
                </a:solidFill>
                <a:latin typeface="Arial" charset="0"/>
                <a:ea typeface="+mn-ea"/>
              </a:rPr>
              <a:t>Suatu kesatuan ekosistem bentang lahan dengan pembatas topografi dan berfungsi sebagai pengumpul, penyalur air, unsur hara, sedimen dalam sistem sungai yang berakhir pada outlet tunggal</a:t>
            </a:r>
            <a:endParaRPr lang="tr-TR" noProof="1">
              <a:ea typeface="+mn-ea"/>
            </a:endParaRPr>
          </a:p>
          <a:p>
            <a:endParaRPr lang="en-US" dirty="0"/>
          </a:p>
          <a:p>
            <a:r>
              <a:rPr lang="id-ID" b="1" dirty="0"/>
              <a:t>Daerah Aliran Sungai</a:t>
            </a:r>
            <a:r>
              <a:rPr lang="id-ID" dirty="0"/>
              <a:t> disingkat DAS ialah suatu kawasan yang dibatasi oleh titik-titik tinggi di mana air yang berasal dari air hujan yang jatuh, terkumpul dalam kawasan tersebut. Guna dari DAS adalah menerima, menyimpan, dan mengalirkan </a:t>
            </a:r>
            <a:r>
              <a:rPr lang="id-ID" dirty="0">
                <a:hlinkClick r:id="rId3" tooltip="Air"/>
              </a:rPr>
              <a:t>air</a:t>
            </a:r>
            <a:r>
              <a:rPr lang="id-ID" dirty="0"/>
              <a:t> </a:t>
            </a:r>
            <a:r>
              <a:rPr lang="id-ID" dirty="0">
                <a:hlinkClick r:id="rId4" tooltip="Hujan"/>
              </a:rPr>
              <a:t>hujan</a:t>
            </a:r>
            <a:r>
              <a:rPr lang="id-ID" dirty="0"/>
              <a:t> yang jatuh di atasnya melalui </a:t>
            </a:r>
            <a:r>
              <a:rPr lang="id-ID" dirty="0">
                <a:hlinkClick r:id="rId5" tooltip="Sungai"/>
              </a:rPr>
              <a:t>sungai</a:t>
            </a:r>
            <a:r>
              <a:rPr lang="id-ID" dirty="0"/>
              <a:t>.</a:t>
            </a:r>
            <a:endParaRPr lang="en-SG" dirty="0"/>
          </a:p>
          <a:p>
            <a:endParaRPr lang="id-ID" dirty="0"/>
          </a:p>
          <a:p>
            <a:r>
              <a:rPr lang="id-ID" dirty="0"/>
              <a:t>Air Daerah Aliran Sungai (DAS) adalah air yang mengalir pada suatu kawasan yang dibatasi oleh titik-titik tinggi di mana air tersebut berasal dari air hujan yang jatuh dan terkumpul dalam sistem tersebut.</a:t>
            </a:r>
          </a:p>
          <a:p>
            <a:r>
              <a:rPr lang="id-ID" dirty="0"/>
              <a:t>Air pada DAS merupakan aliran air yang mengalami siklus hidrologi secara alamiah. Selama berlangsungnya daur hidrologi, yaitu perjalanan air dari permukaan laut ke atmosfer kemudian ke permukaan tanah dan kembali lagi ke laut yang tidak pernah berhenti tersebut, air tersebut akan tertahan (sementara) di sungai, danau/waduk, dan dalam tanah sehingga akan dimanfaatkan oleh manusia atau makhluk hidup.</a:t>
            </a:r>
          </a:p>
          <a:p>
            <a:r>
              <a:rPr lang="id-ID" dirty="0"/>
              <a:t>Air hujan yang dapat mencapai permukaan tanah, sebagian akan masuk (terserap) ke dalam tanah (</a:t>
            </a:r>
            <a:r>
              <a:rPr lang="id-ID" dirty="0">
                <a:hlinkClick r:id="rId6" tooltip="Infiltrasi"/>
              </a:rPr>
              <a:t>infiltrasi</a:t>
            </a:r>
            <a:r>
              <a:rPr lang="id-ID" dirty="0"/>
              <a:t>), sedangkan air yang tidak terserap ke dalam tanah akan tertampung sementara dalam cekungan-cekungan permukaan tanah (</a:t>
            </a:r>
            <a:r>
              <a:rPr lang="id-ID" i="1" dirty="0"/>
              <a:t>surface detention</a:t>
            </a:r>
            <a:r>
              <a:rPr lang="id-ID" dirty="0"/>
              <a:t>) untuk kemudian mengalir di atas permukaan tanah ke tempat yang lebih rendah (</a:t>
            </a:r>
            <a:r>
              <a:rPr lang="id-ID" i="1" dirty="0"/>
              <a:t>runoff</a:t>
            </a:r>
            <a:r>
              <a:rPr lang="id-ID" dirty="0"/>
              <a:t>), untuk selanjutnya masuk ke sungai. Air infiltrasi akan tertahan di dalam tanah oleh </a:t>
            </a:r>
            <a:r>
              <a:rPr lang="id-ID" dirty="0">
                <a:hlinkClick r:id="rId7" tooltip="Gaya kapiler (halaman belum tersedia)"/>
              </a:rPr>
              <a:t>gaya kapiler</a:t>
            </a:r>
            <a:r>
              <a:rPr lang="id-ID" dirty="0"/>
              <a:t> yang selanjutnya akan membentuk </a:t>
            </a:r>
            <a:r>
              <a:rPr lang="id-ID" dirty="0">
                <a:hlinkClick r:id="rId8" tooltip="Kelembaban"/>
              </a:rPr>
              <a:t>kelemba</a:t>
            </a:r>
            <a:r>
              <a:rPr lang="en-SG" dirty="0">
                <a:hlinkClick r:id="rId8" tooltip="Kelembaban"/>
              </a:rPr>
              <a:t>p</a:t>
            </a:r>
            <a:r>
              <a:rPr lang="id-ID" dirty="0">
                <a:hlinkClick r:id="rId8" tooltip="Kelembaban"/>
              </a:rPr>
              <a:t>an</a:t>
            </a:r>
            <a:r>
              <a:rPr lang="id-ID" dirty="0"/>
              <a:t> tanah. Apabila tingkat kelemba</a:t>
            </a:r>
            <a:r>
              <a:rPr lang="en-SG" dirty="0"/>
              <a:t>p</a:t>
            </a:r>
            <a:r>
              <a:rPr lang="id-ID" dirty="0"/>
              <a:t>an air tanah telah cukup jenuh maka air hujan yang baru masuk ke dalam tanah akan bergerak secara lateral (horizontal) untuk selanjutnya pada tempat tertentu akan keluar lagi ke permukaan tanah (</a:t>
            </a:r>
            <a:r>
              <a:rPr lang="id-ID" i="1" dirty="0"/>
              <a:t>subsurface flow</a:t>
            </a:r>
            <a:r>
              <a:rPr lang="id-ID" dirty="0"/>
              <a:t>) yang kemudian akan mengalir ke sungai.</a:t>
            </a:r>
          </a:p>
          <a:p>
            <a:r>
              <a:rPr lang="id-ID" dirty="0"/>
              <a:t>Batas wilayah DAS diukur dengan cara menghubungkan titik-titik tertinggi di antara wilayah aliran sungai yang satu dengan yang lain.</a:t>
            </a:r>
          </a:p>
          <a:p>
            <a:endParaRPr lang="en-US" dirty="0"/>
          </a:p>
        </p:txBody>
      </p:sp>
      <p:sp>
        <p:nvSpPr>
          <p:cNvPr id="4" name="Slide Number Placeholder 3"/>
          <p:cNvSpPr>
            <a:spLocks noGrp="1"/>
          </p:cNvSpPr>
          <p:nvPr>
            <p:ph type="sldNum" sz="quarter" idx="10"/>
          </p:nvPr>
        </p:nvSpPr>
        <p:spPr/>
        <p:txBody>
          <a:bodyPr/>
          <a:lstStyle/>
          <a:p>
            <a:fld id="{229AEFB7-D6DD-0F46-9E05-1B6BF9B3531C}" type="slidenum">
              <a:rPr lang="en-US" smtClean="0"/>
              <a:t>10</a:t>
            </a:fld>
            <a:endParaRPr lang="en-US"/>
          </a:p>
        </p:txBody>
      </p:sp>
    </p:spTree>
    <p:extLst>
      <p:ext uri="{BB962C8B-B14F-4D97-AF65-F5344CB8AC3E}">
        <p14:creationId xmlns:p14="http://schemas.microsoft.com/office/powerpoint/2010/main" val="2683125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Jika </a:t>
            </a:r>
            <a:r>
              <a:rPr lang="en-US" dirty="0" err="1"/>
              <a:t>diperhatikan</a:t>
            </a:r>
            <a:r>
              <a:rPr lang="en-US" dirty="0"/>
              <a:t> </a:t>
            </a:r>
            <a:r>
              <a:rPr lang="en-US" dirty="0" err="1"/>
              <a:t>gambar</a:t>
            </a:r>
            <a:r>
              <a:rPr lang="en-US" dirty="0"/>
              <a:t> </a:t>
            </a:r>
            <a:r>
              <a:rPr lang="en-US" dirty="0" err="1"/>
              <a:t>hidrograf</a:t>
            </a:r>
            <a:r>
              <a:rPr lang="en-US" dirty="0"/>
              <a:t> </a:t>
            </a:r>
            <a:r>
              <a:rPr lang="en-US" dirty="0">
                <a:sym typeface="Wingdings"/>
              </a:rPr>
              <a:t> </a:t>
            </a:r>
            <a:r>
              <a:rPr lang="en-US" dirty="0" err="1">
                <a:sym typeface="Wingdings"/>
              </a:rPr>
              <a:t>Puncak</a:t>
            </a:r>
            <a:r>
              <a:rPr lang="en-US" dirty="0">
                <a:sym typeface="Wingdings"/>
              </a:rPr>
              <a:t> </a:t>
            </a:r>
            <a:r>
              <a:rPr lang="en-US" dirty="0" err="1">
                <a:sym typeface="Wingdings"/>
              </a:rPr>
              <a:t>banjir</a:t>
            </a:r>
            <a:r>
              <a:rPr lang="en-US" dirty="0">
                <a:sym typeface="Wingdings"/>
              </a:rPr>
              <a:t> </a:t>
            </a:r>
            <a:r>
              <a:rPr lang="en-US" dirty="0" err="1">
                <a:sym typeface="Wingdings"/>
              </a:rPr>
              <a:t>hanya</a:t>
            </a:r>
            <a:r>
              <a:rPr lang="en-US" dirty="0">
                <a:sym typeface="Wingdings"/>
              </a:rPr>
              <a:t> </a:t>
            </a:r>
            <a:r>
              <a:rPr lang="en-US" dirty="0" err="1">
                <a:sym typeface="Wingdings"/>
              </a:rPr>
              <a:t>terjadi</a:t>
            </a:r>
            <a:r>
              <a:rPr lang="en-US" dirty="0">
                <a:sym typeface="Wingdings"/>
              </a:rPr>
              <a:t> </a:t>
            </a:r>
            <a:r>
              <a:rPr lang="en-US" dirty="0" err="1">
                <a:sym typeface="Wingdings"/>
              </a:rPr>
              <a:t>beberapa</a:t>
            </a:r>
            <a:r>
              <a:rPr lang="en-US" dirty="0">
                <a:sym typeface="Wingdings"/>
              </a:rPr>
              <a:t> </a:t>
            </a:r>
            <a:r>
              <a:rPr lang="en-US" dirty="0" err="1">
                <a:sym typeface="Wingdings"/>
              </a:rPr>
              <a:t>saat</a:t>
            </a:r>
            <a:r>
              <a:rPr lang="en-US" baseline="0" dirty="0">
                <a:sym typeface="Wingdings"/>
              </a:rPr>
              <a:t> </a:t>
            </a:r>
            <a:r>
              <a:rPr lang="en-US" baseline="0" dirty="0" err="1">
                <a:sym typeface="Wingdings"/>
              </a:rPr>
              <a:t>saja</a:t>
            </a:r>
            <a:r>
              <a:rPr lang="en-US" baseline="0" dirty="0">
                <a:sym typeface="Wingdings"/>
              </a:rPr>
              <a:t>. </a:t>
            </a:r>
            <a:r>
              <a:rPr lang="en-US" baseline="0" dirty="0" err="1">
                <a:sym typeface="Wingdings"/>
              </a:rPr>
              <a:t>Tetapi</a:t>
            </a:r>
            <a:r>
              <a:rPr lang="en-US" baseline="0" dirty="0">
                <a:sym typeface="Wingdings"/>
              </a:rPr>
              <a:t> </a:t>
            </a:r>
            <a:r>
              <a:rPr lang="en-US" baseline="0" dirty="0" err="1">
                <a:sym typeface="Wingdings"/>
              </a:rPr>
              <a:t>jika</a:t>
            </a:r>
            <a:r>
              <a:rPr lang="en-US" baseline="0" dirty="0">
                <a:sym typeface="Wingdings"/>
              </a:rPr>
              <a:t> </a:t>
            </a:r>
            <a:r>
              <a:rPr lang="en-US" baseline="0" dirty="0" err="1">
                <a:sym typeface="Wingdings"/>
              </a:rPr>
              <a:t>debitnya</a:t>
            </a:r>
            <a:r>
              <a:rPr lang="en-US" baseline="0" dirty="0">
                <a:sym typeface="Wingdings"/>
              </a:rPr>
              <a:t> </a:t>
            </a:r>
            <a:r>
              <a:rPr lang="en-US" baseline="0" dirty="0" err="1">
                <a:sym typeface="Wingdings"/>
              </a:rPr>
              <a:t>melampau</a:t>
            </a:r>
            <a:r>
              <a:rPr lang="en-US" baseline="0" dirty="0">
                <a:sym typeface="Wingdings"/>
              </a:rPr>
              <a:t> </a:t>
            </a:r>
            <a:r>
              <a:rPr lang="en-US" baseline="0" dirty="0" err="1">
                <a:sym typeface="Wingdings"/>
              </a:rPr>
              <a:t>kapasitas</a:t>
            </a:r>
            <a:r>
              <a:rPr lang="en-US" baseline="0" dirty="0">
                <a:sym typeface="Wingdings"/>
              </a:rPr>
              <a:t> </a:t>
            </a:r>
            <a:r>
              <a:rPr lang="en-US" baseline="0" dirty="0" err="1">
                <a:sym typeface="Wingdings"/>
              </a:rPr>
              <a:t>sungai</a:t>
            </a:r>
            <a:r>
              <a:rPr lang="en-US" baseline="0" dirty="0">
                <a:sym typeface="Wingdings"/>
              </a:rPr>
              <a:t>, </a:t>
            </a:r>
            <a:r>
              <a:rPr lang="en-US" baseline="0" dirty="0" err="1">
                <a:sym typeface="Wingdings"/>
              </a:rPr>
              <a:t>maka</a:t>
            </a:r>
            <a:r>
              <a:rPr lang="en-US" baseline="0" dirty="0">
                <a:sym typeface="Wingdings"/>
              </a:rPr>
              <a:t> </a:t>
            </a:r>
            <a:r>
              <a:rPr lang="en-US" baseline="0" dirty="0" err="1">
                <a:sym typeface="Wingdings"/>
              </a:rPr>
              <a:t>akan</a:t>
            </a:r>
            <a:r>
              <a:rPr lang="en-US" baseline="0" dirty="0">
                <a:sym typeface="Wingdings"/>
              </a:rPr>
              <a:t> </a:t>
            </a:r>
            <a:r>
              <a:rPr lang="en-US" baseline="0" dirty="0" err="1">
                <a:sym typeface="Wingdings"/>
              </a:rPr>
              <a:t>menyebabkan</a:t>
            </a:r>
            <a:r>
              <a:rPr lang="en-US" baseline="0" dirty="0">
                <a:sym typeface="Wingdings"/>
              </a:rPr>
              <a:t> </a:t>
            </a:r>
            <a:r>
              <a:rPr lang="en-US" baseline="0" dirty="0" err="1">
                <a:sym typeface="Wingdings"/>
              </a:rPr>
              <a:t>banjir</a:t>
            </a:r>
            <a:r>
              <a:rPr lang="en-US" baseline="0" dirty="0">
                <a:sym typeface="Wingdings"/>
              </a:rPr>
              <a:t> (over flow).</a:t>
            </a:r>
            <a:endParaRPr lang="en-US" dirty="0"/>
          </a:p>
          <a:p>
            <a:r>
              <a:rPr lang="en-US" dirty="0" err="1"/>
              <a:t>Hidrograf</a:t>
            </a:r>
            <a:r>
              <a:rPr lang="en-US" dirty="0"/>
              <a:t> </a:t>
            </a:r>
            <a:r>
              <a:rPr lang="en-US" dirty="0" err="1"/>
              <a:t>banjir</a:t>
            </a:r>
            <a:r>
              <a:rPr lang="en-US" dirty="0"/>
              <a:t> </a:t>
            </a:r>
            <a:r>
              <a:rPr lang="en-US" dirty="0">
                <a:sym typeface="Wingdings"/>
              </a:rPr>
              <a:t> </a:t>
            </a:r>
            <a:r>
              <a:rPr lang="en-US" dirty="0" err="1">
                <a:sym typeface="Wingdings"/>
              </a:rPr>
              <a:t>sebagian</a:t>
            </a:r>
            <a:r>
              <a:rPr lang="en-US" dirty="0">
                <a:sym typeface="Wingdings"/>
              </a:rPr>
              <a:t> </a:t>
            </a:r>
            <a:r>
              <a:rPr lang="en-US" dirty="0" err="1">
                <a:sym typeface="Wingdings"/>
              </a:rPr>
              <a:t>besan</a:t>
            </a:r>
            <a:r>
              <a:rPr lang="en-US" dirty="0">
                <a:sym typeface="Wingdings"/>
              </a:rPr>
              <a:t> volume air ‘</a:t>
            </a:r>
            <a:r>
              <a:rPr lang="en-US" dirty="0" err="1">
                <a:sym typeface="Wingdings"/>
              </a:rPr>
              <a:t>terbuang</a:t>
            </a:r>
            <a:r>
              <a:rPr lang="en-US" dirty="0">
                <a:sym typeface="Wingdings"/>
              </a:rPr>
              <a:t>’ </a:t>
            </a:r>
            <a:r>
              <a:rPr lang="en-US" dirty="0" err="1">
                <a:sym typeface="Wingdings"/>
              </a:rPr>
              <a:t>ke</a:t>
            </a:r>
            <a:r>
              <a:rPr lang="en-US" dirty="0">
                <a:sym typeface="Wingdings"/>
              </a:rPr>
              <a:t> </a:t>
            </a:r>
            <a:r>
              <a:rPr lang="en-US" dirty="0" err="1">
                <a:sym typeface="Wingdings"/>
              </a:rPr>
              <a:t>laut</a:t>
            </a:r>
            <a:r>
              <a:rPr lang="en-US" dirty="0">
                <a:sym typeface="Wingdings"/>
              </a:rPr>
              <a:t>  </a:t>
            </a:r>
            <a:r>
              <a:rPr lang="en-US" dirty="0" err="1">
                <a:sym typeface="Wingdings"/>
              </a:rPr>
              <a:t>tidak</a:t>
            </a:r>
            <a:r>
              <a:rPr lang="en-US" dirty="0">
                <a:sym typeface="Wingdings"/>
              </a:rPr>
              <a:t> </a:t>
            </a:r>
            <a:r>
              <a:rPr lang="en-US" dirty="0" err="1">
                <a:sym typeface="Wingdings"/>
              </a:rPr>
              <a:t>berguna</a:t>
            </a:r>
            <a:r>
              <a:rPr lang="en-US" dirty="0">
                <a:sym typeface="Wingdings"/>
              </a:rPr>
              <a:t> ‘</a:t>
            </a:r>
            <a:r>
              <a:rPr lang="en-US" dirty="0" err="1">
                <a:sym typeface="Wingdings"/>
              </a:rPr>
              <a:t>muspro</a:t>
            </a:r>
            <a:r>
              <a:rPr lang="en-US" dirty="0">
                <a:sym typeface="Wingdings"/>
              </a:rPr>
              <a:t>’</a:t>
            </a:r>
          </a:p>
          <a:p>
            <a:endParaRPr lang="en-US" dirty="0">
              <a:sym typeface="Wingdings"/>
            </a:endParaRPr>
          </a:p>
          <a:p>
            <a:r>
              <a:rPr lang="en-US" dirty="0" err="1">
                <a:sym typeface="Wingdings"/>
              </a:rPr>
              <a:t>Bagaimana</a:t>
            </a:r>
            <a:r>
              <a:rPr lang="en-US" dirty="0">
                <a:sym typeface="Wingdings"/>
              </a:rPr>
              <a:t> </a:t>
            </a:r>
            <a:r>
              <a:rPr lang="en-US" dirty="0" err="1">
                <a:sym typeface="Wingdings"/>
              </a:rPr>
              <a:t>cara</a:t>
            </a:r>
            <a:r>
              <a:rPr lang="en-US" dirty="0">
                <a:sym typeface="Wingdings"/>
              </a:rPr>
              <a:t> </a:t>
            </a:r>
            <a:r>
              <a:rPr lang="en-US" dirty="0" err="1">
                <a:sym typeface="Wingdings"/>
              </a:rPr>
              <a:t>supaya</a:t>
            </a:r>
            <a:r>
              <a:rPr lang="en-US" dirty="0">
                <a:sym typeface="Wingdings"/>
              </a:rPr>
              <a:t> air </a:t>
            </a:r>
            <a:r>
              <a:rPr lang="en-US" dirty="0" err="1">
                <a:sym typeface="Wingdings"/>
              </a:rPr>
              <a:t>tawar</a:t>
            </a:r>
            <a:r>
              <a:rPr lang="en-US" dirty="0">
                <a:sym typeface="Wingdings"/>
              </a:rPr>
              <a:t> </a:t>
            </a:r>
            <a:r>
              <a:rPr lang="en-US" dirty="0" err="1">
                <a:sym typeface="Wingdings"/>
              </a:rPr>
              <a:t>ini</a:t>
            </a:r>
            <a:r>
              <a:rPr lang="en-US" dirty="0">
                <a:sym typeface="Wingdings"/>
              </a:rPr>
              <a:t> </a:t>
            </a:r>
            <a:r>
              <a:rPr lang="en-US" dirty="0" err="1">
                <a:sym typeface="Wingdings"/>
              </a:rPr>
              <a:t>dapat</a:t>
            </a:r>
            <a:r>
              <a:rPr lang="en-US" dirty="0">
                <a:sym typeface="Wingdings"/>
              </a:rPr>
              <a:t> </a:t>
            </a:r>
            <a:r>
              <a:rPr lang="en-US" dirty="0" err="1">
                <a:sym typeface="Wingdings"/>
              </a:rPr>
              <a:t>dimanfaatkan</a:t>
            </a:r>
            <a:r>
              <a:rPr lang="en-US" dirty="0">
                <a:sym typeface="Wingdings"/>
              </a:rPr>
              <a:t>  </a:t>
            </a:r>
            <a:r>
              <a:rPr lang="en-US" dirty="0" err="1">
                <a:sym typeface="Wingdings"/>
              </a:rPr>
              <a:t>dibangun</a:t>
            </a:r>
            <a:r>
              <a:rPr lang="en-US" dirty="0">
                <a:sym typeface="Wingdings"/>
              </a:rPr>
              <a:t> </a:t>
            </a:r>
            <a:r>
              <a:rPr lang="en-US" dirty="0" err="1">
                <a:sym typeface="Wingdings"/>
              </a:rPr>
              <a:t>beberapa</a:t>
            </a:r>
            <a:r>
              <a:rPr lang="en-US" dirty="0">
                <a:sym typeface="Wingdings"/>
              </a:rPr>
              <a:t> </a:t>
            </a:r>
            <a:r>
              <a:rPr lang="en-US" dirty="0" err="1">
                <a:sym typeface="Wingdings"/>
              </a:rPr>
              <a:t>waduk</a:t>
            </a:r>
            <a:r>
              <a:rPr lang="en-US" dirty="0">
                <a:sym typeface="Wingdings"/>
              </a:rPr>
              <a:t>, </a:t>
            </a:r>
            <a:r>
              <a:rPr lang="en-US" dirty="0" err="1">
                <a:sym typeface="Wingdings"/>
              </a:rPr>
              <a:t>resapan-resapan</a:t>
            </a:r>
            <a:r>
              <a:rPr lang="en-US" dirty="0">
                <a:sym typeface="Wingdings"/>
              </a:rPr>
              <a:t> (</a:t>
            </a:r>
            <a:r>
              <a:rPr lang="en-US" dirty="0" err="1">
                <a:sym typeface="Wingdings"/>
              </a:rPr>
              <a:t>sebagai</a:t>
            </a:r>
            <a:r>
              <a:rPr lang="en-US" dirty="0">
                <a:sym typeface="Wingdings"/>
              </a:rPr>
              <a:t> </a:t>
            </a:r>
            <a:r>
              <a:rPr lang="en-US" dirty="0" err="1">
                <a:sym typeface="Wingdings"/>
              </a:rPr>
              <a:t>imbuh</a:t>
            </a:r>
            <a:r>
              <a:rPr lang="en-US" dirty="0">
                <a:sym typeface="Wingdings"/>
              </a:rPr>
              <a:t> air </a:t>
            </a:r>
            <a:r>
              <a:rPr lang="en-US" dirty="0" err="1">
                <a:sym typeface="Wingdings"/>
              </a:rPr>
              <a:t>tanah</a:t>
            </a:r>
            <a:r>
              <a:rPr lang="en-US" dirty="0">
                <a:sym typeface="Wingdings"/>
              </a:rPr>
              <a:t>), </a:t>
            </a:r>
            <a:r>
              <a:rPr lang="en-US" dirty="0" err="1">
                <a:sym typeface="Wingdings"/>
              </a:rPr>
              <a:t>kegiatan</a:t>
            </a:r>
            <a:r>
              <a:rPr lang="en-US" dirty="0">
                <a:sym typeface="Wingdings"/>
              </a:rPr>
              <a:t> </a:t>
            </a:r>
            <a:r>
              <a:rPr lang="en-US" dirty="0" err="1">
                <a:sym typeface="Wingdings"/>
              </a:rPr>
              <a:t>konservasi</a:t>
            </a:r>
            <a:r>
              <a:rPr lang="en-US" dirty="0">
                <a:sym typeface="Wingdings"/>
              </a:rPr>
              <a:t> </a:t>
            </a:r>
            <a:r>
              <a:rPr lang="en-US" dirty="0" err="1">
                <a:sym typeface="Wingdings"/>
              </a:rPr>
              <a:t>untuk</a:t>
            </a:r>
            <a:r>
              <a:rPr lang="en-US" dirty="0">
                <a:sym typeface="Wingdings"/>
              </a:rPr>
              <a:t> </a:t>
            </a:r>
            <a:r>
              <a:rPr lang="en-US" dirty="0" err="1">
                <a:sym typeface="Wingdings"/>
              </a:rPr>
              <a:t>meningkatkan</a:t>
            </a:r>
            <a:r>
              <a:rPr lang="en-US" dirty="0">
                <a:sym typeface="Wingdings"/>
              </a:rPr>
              <a:t> </a:t>
            </a:r>
            <a:r>
              <a:rPr lang="en-US" dirty="0" err="1">
                <a:sym typeface="Wingdings"/>
              </a:rPr>
              <a:t>kapasitas</a:t>
            </a:r>
            <a:r>
              <a:rPr lang="en-US" dirty="0">
                <a:sym typeface="Wingdings"/>
              </a:rPr>
              <a:t> </a:t>
            </a:r>
            <a:r>
              <a:rPr lang="en-US" dirty="0" err="1">
                <a:sym typeface="Wingdings"/>
              </a:rPr>
              <a:t>infiltrasi</a:t>
            </a:r>
            <a:r>
              <a:rPr lang="en-US" dirty="0">
                <a:sym typeface="Wingdings"/>
              </a:rPr>
              <a:t>. </a:t>
            </a:r>
            <a:r>
              <a:rPr lang="en-US" dirty="0" err="1">
                <a:sym typeface="Wingdings"/>
              </a:rPr>
              <a:t>Namun</a:t>
            </a:r>
            <a:r>
              <a:rPr lang="en-US" baseline="0" dirty="0">
                <a:sym typeface="Wingdings"/>
              </a:rPr>
              <a:t> </a:t>
            </a:r>
            <a:r>
              <a:rPr lang="en-US" baseline="0" dirty="0" err="1">
                <a:sym typeface="Wingdings"/>
              </a:rPr>
              <a:t>hal</a:t>
            </a:r>
            <a:r>
              <a:rPr lang="en-US" baseline="0" dirty="0">
                <a:sym typeface="Wingdings"/>
              </a:rPr>
              <a:t> </a:t>
            </a:r>
            <a:r>
              <a:rPr lang="en-US" baseline="0" dirty="0" err="1">
                <a:sym typeface="Wingdings"/>
              </a:rPr>
              <a:t>ini</a:t>
            </a:r>
            <a:r>
              <a:rPr lang="en-US" baseline="0" dirty="0">
                <a:sym typeface="Wingdings"/>
              </a:rPr>
              <a:t> </a:t>
            </a:r>
            <a:r>
              <a:rPr lang="en-US" baseline="0" dirty="0" err="1">
                <a:sym typeface="Wingdings"/>
              </a:rPr>
              <a:t>terkendala</a:t>
            </a:r>
            <a:r>
              <a:rPr lang="en-US" baseline="0" dirty="0">
                <a:sym typeface="Wingdings"/>
              </a:rPr>
              <a:t> </a:t>
            </a:r>
            <a:r>
              <a:rPr lang="en-US" baseline="0" dirty="0" err="1">
                <a:sym typeface="Wingdings"/>
              </a:rPr>
              <a:t>karakteristik</a:t>
            </a:r>
            <a:r>
              <a:rPr lang="en-US" baseline="0" dirty="0">
                <a:sym typeface="Wingdings"/>
              </a:rPr>
              <a:t> </a:t>
            </a:r>
            <a:r>
              <a:rPr lang="en-US" baseline="0" dirty="0" err="1">
                <a:sym typeface="Wingdings"/>
              </a:rPr>
              <a:t>lahan</a:t>
            </a:r>
            <a:r>
              <a:rPr lang="en-US" baseline="0" dirty="0">
                <a:sym typeface="Wingdings"/>
              </a:rPr>
              <a:t> (</a:t>
            </a:r>
            <a:r>
              <a:rPr lang="en-US" baseline="0" dirty="0" err="1">
                <a:sym typeface="Wingdings"/>
              </a:rPr>
              <a:t>lereng</a:t>
            </a:r>
            <a:r>
              <a:rPr lang="en-US" baseline="0" dirty="0">
                <a:sym typeface="Wingdings"/>
              </a:rPr>
              <a:t>, </a:t>
            </a:r>
            <a:r>
              <a:rPr lang="en-US" baseline="0" dirty="0" err="1">
                <a:sym typeface="Wingdings"/>
              </a:rPr>
              <a:t>litologi</a:t>
            </a:r>
            <a:r>
              <a:rPr lang="en-US" baseline="0" dirty="0">
                <a:sym typeface="Wingdings"/>
              </a:rPr>
              <a:t> dan </a:t>
            </a:r>
            <a:r>
              <a:rPr lang="en-US" baseline="0" dirty="0" err="1">
                <a:sym typeface="Wingdings"/>
              </a:rPr>
              <a:t>tanah</a:t>
            </a:r>
            <a:r>
              <a:rPr lang="en-US" baseline="0" dirty="0">
                <a:sym typeface="Wingdings"/>
              </a:rPr>
              <a:t>), yang </a:t>
            </a:r>
            <a:r>
              <a:rPr lang="en-US" baseline="0" dirty="0" err="1">
                <a:sym typeface="Wingdings"/>
              </a:rPr>
              <a:t>tidak</a:t>
            </a:r>
            <a:r>
              <a:rPr lang="en-US" baseline="0" dirty="0">
                <a:sym typeface="Wingdings"/>
              </a:rPr>
              <a:t> </a:t>
            </a:r>
            <a:r>
              <a:rPr lang="en-US" baseline="0" dirty="0" err="1">
                <a:sym typeface="Wingdings"/>
              </a:rPr>
              <a:t>dapat</a:t>
            </a:r>
            <a:r>
              <a:rPr lang="en-US" baseline="0" dirty="0">
                <a:sym typeface="Wingdings"/>
              </a:rPr>
              <a:t> </a:t>
            </a:r>
            <a:r>
              <a:rPr lang="en-US" baseline="0" dirty="0" err="1">
                <a:sym typeface="Wingdings"/>
              </a:rPr>
              <a:t>diubah</a:t>
            </a:r>
            <a:r>
              <a:rPr lang="en-US" baseline="0" dirty="0">
                <a:sym typeface="Wingdings"/>
              </a:rPr>
              <a:t>, </a:t>
            </a:r>
            <a:r>
              <a:rPr lang="en-US" baseline="0" dirty="0" err="1">
                <a:sym typeface="Wingdings"/>
              </a:rPr>
              <a:t>artinya</a:t>
            </a:r>
            <a:r>
              <a:rPr lang="en-US" baseline="0" dirty="0">
                <a:sym typeface="Wingdings"/>
              </a:rPr>
              <a:t> </a:t>
            </a:r>
            <a:r>
              <a:rPr lang="en-US" baseline="0" dirty="0" err="1">
                <a:sym typeface="Wingdings"/>
              </a:rPr>
              <a:t>kapasitas</a:t>
            </a:r>
            <a:r>
              <a:rPr lang="en-US" baseline="0" dirty="0">
                <a:sym typeface="Wingdings"/>
              </a:rPr>
              <a:t> </a:t>
            </a:r>
            <a:r>
              <a:rPr lang="en-US" baseline="0" dirty="0" err="1">
                <a:sym typeface="Wingdings"/>
              </a:rPr>
              <a:t>infiltrasi</a:t>
            </a:r>
            <a:r>
              <a:rPr lang="en-US" baseline="0" dirty="0">
                <a:sym typeface="Wingdings"/>
              </a:rPr>
              <a:t> </a:t>
            </a:r>
            <a:r>
              <a:rPr lang="en-US" baseline="0" dirty="0" err="1">
                <a:sym typeface="Wingdings"/>
              </a:rPr>
              <a:t>suatu</a:t>
            </a:r>
            <a:r>
              <a:rPr lang="en-US" baseline="0" dirty="0">
                <a:sym typeface="Wingdings"/>
              </a:rPr>
              <a:t> </a:t>
            </a:r>
            <a:r>
              <a:rPr lang="en-US" baseline="0" dirty="0" err="1">
                <a:sym typeface="Wingdings"/>
              </a:rPr>
              <a:t>daerah</a:t>
            </a:r>
            <a:r>
              <a:rPr lang="en-US" baseline="0" dirty="0">
                <a:sym typeface="Wingdings"/>
              </a:rPr>
              <a:t> punya </a:t>
            </a:r>
            <a:r>
              <a:rPr lang="en-US" baseline="0" dirty="0" err="1">
                <a:sym typeface="Wingdings"/>
              </a:rPr>
              <a:t>nilai</a:t>
            </a:r>
            <a:r>
              <a:rPr lang="en-US" baseline="0" dirty="0">
                <a:sym typeface="Wingdings"/>
              </a:rPr>
              <a:t> </a:t>
            </a:r>
            <a:r>
              <a:rPr lang="en-US" baseline="0" dirty="0" err="1">
                <a:sym typeface="Wingdings"/>
              </a:rPr>
              <a:t>maksimum</a:t>
            </a:r>
            <a:r>
              <a:rPr lang="en-US" baseline="0" dirty="0">
                <a:sym typeface="Wingdings"/>
              </a:rPr>
              <a:t> </a:t>
            </a:r>
            <a:r>
              <a:rPr lang="en-US" baseline="0" dirty="0" err="1">
                <a:sym typeface="Wingdings"/>
              </a:rPr>
              <a:t>tertentu</a:t>
            </a:r>
            <a:r>
              <a:rPr lang="en-US" baseline="0" dirty="0">
                <a:sym typeface="Wingdings"/>
              </a:rPr>
              <a:t>. Hal </a:t>
            </a:r>
            <a:r>
              <a:rPr lang="en-US" baseline="0" dirty="0" err="1">
                <a:sym typeface="Wingdings"/>
              </a:rPr>
              <a:t>ini</a:t>
            </a:r>
            <a:r>
              <a:rPr lang="en-US" baseline="0" dirty="0">
                <a:sym typeface="Wingdings"/>
              </a:rPr>
              <a:t> </a:t>
            </a:r>
            <a:r>
              <a:rPr lang="en-US" baseline="0" dirty="0" err="1">
                <a:sym typeface="Wingdings"/>
              </a:rPr>
              <a:t>menjadi</a:t>
            </a:r>
            <a:r>
              <a:rPr lang="en-US" baseline="0" dirty="0">
                <a:sym typeface="Wingdings"/>
              </a:rPr>
              <a:t> </a:t>
            </a:r>
            <a:r>
              <a:rPr lang="en-US" baseline="0" dirty="0" err="1">
                <a:sym typeface="Wingdings"/>
              </a:rPr>
              <a:t>tidak</a:t>
            </a:r>
            <a:r>
              <a:rPr lang="en-US" baseline="0" dirty="0">
                <a:sym typeface="Wingdings"/>
              </a:rPr>
              <a:t> </a:t>
            </a:r>
            <a:r>
              <a:rPr lang="en-US" baseline="0" dirty="0" err="1">
                <a:sym typeface="Wingdings"/>
              </a:rPr>
              <a:t>efektif</a:t>
            </a:r>
            <a:r>
              <a:rPr lang="en-US" baseline="0" dirty="0">
                <a:sym typeface="Wingdings"/>
              </a:rPr>
              <a:t> </a:t>
            </a:r>
            <a:r>
              <a:rPr lang="en-US" baseline="0" dirty="0" err="1">
                <a:sym typeface="Wingdings"/>
              </a:rPr>
              <a:t>jika</a:t>
            </a:r>
            <a:r>
              <a:rPr lang="en-US" baseline="0" dirty="0">
                <a:sym typeface="Wingdings"/>
              </a:rPr>
              <a:t> </a:t>
            </a:r>
            <a:r>
              <a:rPr lang="en-US" baseline="0" dirty="0" err="1">
                <a:sym typeface="Wingdings"/>
              </a:rPr>
              <a:t>hanya</a:t>
            </a:r>
            <a:r>
              <a:rPr lang="en-US" baseline="0" dirty="0">
                <a:sym typeface="Wingdings"/>
              </a:rPr>
              <a:t> </a:t>
            </a:r>
            <a:r>
              <a:rPr lang="en-US" baseline="0" dirty="0" err="1">
                <a:sym typeface="Wingdings"/>
              </a:rPr>
              <a:t>mengandalkan</a:t>
            </a:r>
            <a:r>
              <a:rPr lang="en-US" baseline="0" dirty="0">
                <a:sym typeface="Wingdings"/>
              </a:rPr>
              <a:t> </a:t>
            </a:r>
            <a:r>
              <a:rPr lang="en-US" baseline="0" dirty="0" err="1">
                <a:sym typeface="Wingdings"/>
              </a:rPr>
              <a:t>hal</a:t>
            </a:r>
            <a:r>
              <a:rPr lang="en-US" baseline="0" dirty="0">
                <a:sym typeface="Wingdings"/>
              </a:rPr>
              <a:t> </a:t>
            </a:r>
            <a:r>
              <a:rPr lang="en-US" baseline="0" dirty="0" err="1">
                <a:sym typeface="Wingdings"/>
              </a:rPr>
              <a:t>tersebut</a:t>
            </a:r>
            <a:r>
              <a:rPr lang="en-US" baseline="0" dirty="0">
                <a:sym typeface="Wingdings"/>
              </a:rPr>
              <a:t> (</a:t>
            </a:r>
            <a:r>
              <a:rPr lang="en-US" baseline="0" dirty="0" err="1">
                <a:sym typeface="Wingdings"/>
              </a:rPr>
              <a:t>lahan</a:t>
            </a:r>
            <a:r>
              <a:rPr lang="en-US" baseline="0" dirty="0">
                <a:sym typeface="Wingdings"/>
              </a:rPr>
              <a:t>). </a:t>
            </a:r>
            <a:r>
              <a:rPr lang="en-US" baseline="0" dirty="0" err="1">
                <a:sym typeface="Wingdings"/>
              </a:rPr>
              <a:t>Untuk</a:t>
            </a:r>
            <a:r>
              <a:rPr lang="en-US" baseline="0" dirty="0">
                <a:sym typeface="Wingdings"/>
              </a:rPr>
              <a:t> </a:t>
            </a:r>
            <a:r>
              <a:rPr lang="en-US" baseline="0" dirty="0" err="1">
                <a:sym typeface="Wingdings"/>
              </a:rPr>
              <a:t>meningkatkan</a:t>
            </a:r>
            <a:r>
              <a:rPr lang="en-US" baseline="0" dirty="0">
                <a:sym typeface="Wingdings"/>
              </a:rPr>
              <a:t> </a:t>
            </a:r>
            <a:r>
              <a:rPr lang="en-US" baseline="0" dirty="0" err="1">
                <a:sym typeface="Wingdings"/>
              </a:rPr>
              <a:t>kemampuan</a:t>
            </a:r>
            <a:r>
              <a:rPr lang="en-US" baseline="0" dirty="0">
                <a:sym typeface="Wingdings"/>
              </a:rPr>
              <a:t> </a:t>
            </a:r>
            <a:r>
              <a:rPr lang="en-US" baseline="0" dirty="0" err="1">
                <a:sym typeface="Wingdings"/>
              </a:rPr>
              <a:t>penyimpan</a:t>
            </a:r>
            <a:r>
              <a:rPr lang="en-US" baseline="0" dirty="0">
                <a:sym typeface="Wingdings"/>
              </a:rPr>
              <a:t> air, </a:t>
            </a:r>
            <a:r>
              <a:rPr lang="en-US" baseline="0" dirty="0" err="1">
                <a:sym typeface="Wingdings"/>
              </a:rPr>
              <a:t>maka</a:t>
            </a:r>
            <a:r>
              <a:rPr lang="en-US" baseline="0" dirty="0">
                <a:sym typeface="Wingdings"/>
              </a:rPr>
              <a:t> </a:t>
            </a:r>
            <a:r>
              <a:rPr lang="en-US" baseline="0" dirty="0" err="1">
                <a:sym typeface="Wingdings"/>
              </a:rPr>
              <a:t>harus</a:t>
            </a:r>
            <a:r>
              <a:rPr lang="en-US" baseline="0" dirty="0">
                <a:sym typeface="Wingdings"/>
              </a:rPr>
              <a:t> </a:t>
            </a:r>
            <a:r>
              <a:rPr lang="en-US" baseline="0" dirty="0" err="1">
                <a:sym typeface="Wingdings"/>
              </a:rPr>
              <a:t>disediakan</a:t>
            </a:r>
            <a:r>
              <a:rPr lang="en-US" baseline="0" dirty="0">
                <a:sym typeface="Wingdings"/>
              </a:rPr>
              <a:t> </a:t>
            </a:r>
            <a:r>
              <a:rPr lang="en-US" baseline="0" dirty="0" err="1">
                <a:sym typeface="Wingdings"/>
              </a:rPr>
              <a:t>ruang</a:t>
            </a:r>
            <a:r>
              <a:rPr lang="en-US" baseline="0" dirty="0">
                <a:sym typeface="Wingdings"/>
              </a:rPr>
              <a:t> </a:t>
            </a:r>
            <a:r>
              <a:rPr lang="en-US" baseline="0" dirty="0" err="1">
                <a:sym typeface="Wingdings"/>
              </a:rPr>
              <a:t>secara</a:t>
            </a:r>
            <a:r>
              <a:rPr lang="en-US" baseline="0" dirty="0">
                <a:sym typeface="Wingdings"/>
              </a:rPr>
              <a:t> </a:t>
            </a:r>
            <a:r>
              <a:rPr lang="en-US" baseline="0" dirty="0" err="1">
                <a:sym typeface="Wingdings"/>
              </a:rPr>
              <a:t>volumetrik</a:t>
            </a:r>
            <a:r>
              <a:rPr lang="en-US" baseline="0" dirty="0">
                <a:sym typeface="Wingdings"/>
              </a:rPr>
              <a:t> (</a:t>
            </a:r>
            <a:r>
              <a:rPr lang="en-US" baseline="0" dirty="0" err="1">
                <a:sym typeface="Wingdings"/>
              </a:rPr>
              <a:t>sumur</a:t>
            </a:r>
            <a:r>
              <a:rPr lang="en-US" baseline="0" dirty="0">
                <a:sym typeface="Wingdings"/>
              </a:rPr>
              <a:t> </a:t>
            </a:r>
            <a:r>
              <a:rPr lang="en-US" baseline="0" dirty="0" err="1">
                <a:sym typeface="Wingdings"/>
              </a:rPr>
              <a:t>resapan</a:t>
            </a:r>
            <a:r>
              <a:rPr lang="en-US" baseline="0" dirty="0">
                <a:sym typeface="Wingdings"/>
              </a:rPr>
              <a:t>, </a:t>
            </a:r>
            <a:r>
              <a:rPr lang="en-US" baseline="0" dirty="0" err="1">
                <a:sym typeface="Wingdings"/>
              </a:rPr>
              <a:t>embung</a:t>
            </a:r>
            <a:r>
              <a:rPr lang="en-US" baseline="0" dirty="0">
                <a:sym typeface="Wingdings"/>
              </a:rPr>
              <a:t>, </a:t>
            </a:r>
            <a:r>
              <a:rPr lang="en-US" baseline="0" dirty="0" err="1">
                <a:sym typeface="Wingdings"/>
              </a:rPr>
              <a:t>waduk</a:t>
            </a:r>
            <a:r>
              <a:rPr lang="en-US" baseline="0" dirty="0">
                <a:sym typeface="Wingdings"/>
              </a:rPr>
              <a:t>, </a:t>
            </a:r>
            <a:r>
              <a:rPr lang="en-US" baseline="0" dirty="0" err="1">
                <a:sym typeface="Wingdings"/>
              </a:rPr>
              <a:t>kolam</a:t>
            </a:r>
            <a:r>
              <a:rPr lang="en-US" baseline="0" dirty="0">
                <a:sym typeface="Wingdings"/>
              </a:rPr>
              <a:t> </a:t>
            </a:r>
            <a:r>
              <a:rPr lang="en-US" baseline="0" dirty="0" err="1">
                <a:sym typeface="Wingdings"/>
              </a:rPr>
              <a:t>retensi</a:t>
            </a:r>
            <a:r>
              <a:rPr lang="en-US" baseline="0" dirty="0">
                <a:sym typeface="Wingdings"/>
              </a:rPr>
              <a:t>).</a:t>
            </a:r>
          </a:p>
          <a:p>
            <a:r>
              <a:rPr lang="en-US" dirty="0">
                <a:sym typeface="Wingdings"/>
              </a:rPr>
              <a:t> </a:t>
            </a:r>
            <a:endParaRPr lang="en-US" dirty="0"/>
          </a:p>
        </p:txBody>
      </p:sp>
      <p:sp>
        <p:nvSpPr>
          <p:cNvPr id="4" name="Slide Number Placeholder 3"/>
          <p:cNvSpPr>
            <a:spLocks noGrp="1"/>
          </p:cNvSpPr>
          <p:nvPr>
            <p:ph type="sldNum" sz="quarter" idx="10"/>
          </p:nvPr>
        </p:nvSpPr>
        <p:spPr/>
        <p:txBody>
          <a:bodyPr/>
          <a:lstStyle/>
          <a:p>
            <a:fld id="{36B64F7C-7CD6-3D4D-8F67-F69D1AEB67CB}" type="slidenum">
              <a:rPr lang="en-US" smtClean="0"/>
              <a:t>11</a:t>
            </a:fld>
            <a:endParaRPr lang="en-US"/>
          </a:p>
        </p:txBody>
      </p:sp>
    </p:spTree>
    <p:extLst>
      <p:ext uri="{BB962C8B-B14F-4D97-AF65-F5344CB8AC3E}">
        <p14:creationId xmlns:p14="http://schemas.microsoft.com/office/powerpoint/2010/main" val="100674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effectLst/>
              </a:rPr>
              <a:t>Sistem</a:t>
            </a:r>
            <a:r>
              <a:rPr lang="en-US" b="1" dirty="0" smtClean="0">
                <a:effectLst/>
              </a:rPr>
              <a:t> </a:t>
            </a:r>
            <a:r>
              <a:rPr lang="en-US" b="1" dirty="0" err="1" smtClean="0">
                <a:effectLst/>
              </a:rPr>
              <a:t>lahan</a:t>
            </a:r>
            <a:r>
              <a:rPr lang="en-US" b="1" dirty="0" smtClean="0">
                <a:effectLst/>
              </a:rPr>
              <a:t> (land system)</a:t>
            </a:r>
            <a:r>
              <a:rPr lang="en-US" dirty="0" smtClean="0">
                <a:effectLst/>
              </a:rPr>
              <a:t> yang </a:t>
            </a:r>
            <a:r>
              <a:rPr lang="en-US" dirty="0" err="1" smtClean="0">
                <a:effectLst/>
              </a:rPr>
              <a:t>diperkenalkan</a:t>
            </a:r>
            <a:r>
              <a:rPr lang="en-US" dirty="0" smtClean="0">
                <a:effectLst/>
              </a:rPr>
              <a:t> </a:t>
            </a:r>
            <a:r>
              <a:rPr lang="en-US" dirty="0" err="1" smtClean="0">
                <a:effectLst/>
              </a:rPr>
              <a:t>oleh</a:t>
            </a:r>
            <a:r>
              <a:rPr lang="en-US" dirty="0" smtClean="0">
                <a:effectLst/>
              </a:rPr>
              <a:t> Christian </a:t>
            </a:r>
            <a:r>
              <a:rPr lang="en-US" dirty="0" err="1" smtClean="0">
                <a:effectLst/>
              </a:rPr>
              <a:t>dan</a:t>
            </a:r>
            <a:r>
              <a:rPr lang="en-US" dirty="0" smtClean="0">
                <a:effectLst/>
              </a:rPr>
              <a:t> Stewart (1968), </a:t>
            </a:r>
            <a:r>
              <a:rPr lang="en-US" dirty="0" err="1" smtClean="0">
                <a:effectLst/>
              </a:rPr>
              <a:t>didasarkan</a:t>
            </a:r>
            <a:r>
              <a:rPr lang="en-US" dirty="0" smtClean="0">
                <a:effectLst/>
              </a:rPr>
              <a:t> </a:t>
            </a:r>
            <a:r>
              <a:rPr lang="en-US" dirty="0" err="1" smtClean="0">
                <a:effectLst/>
              </a:rPr>
              <a:t>pada</a:t>
            </a:r>
            <a:r>
              <a:rPr lang="en-US" dirty="0" smtClean="0">
                <a:effectLst/>
              </a:rPr>
              <a:t> </a:t>
            </a:r>
            <a:r>
              <a:rPr lang="en-US" dirty="0" err="1" smtClean="0">
                <a:effectLst/>
              </a:rPr>
              <a:t>prinsip</a:t>
            </a:r>
            <a:r>
              <a:rPr lang="en-US" dirty="0" smtClean="0">
                <a:effectLst/>
              </a:rPr>
              <a:t> </a:t>
            </a:r>
            <a:r>
              <a:rPr lang="en-US" dirty="0" err="1" smtClean="0">
                <a:effectLst/>
              </a:rPr>
              <a:t>ekologi</a:t>
            </a:r>
            <a:r>
              <a:rPr lang="en-US" dirty="0" smtClean="0">
                <a:effectLst/>
              </a:rPr>
              <a:t> </a:t>
            </a:r>
            <a:r>
              <a:rPr lang="en-US" dirty="0" err="1" smtClean="0">
                <a:effectLst/>
              </a:rPr>
              <a:t>dengan</a:t>
            </a:r>
            <a:r>
              <a:rPr lang="en-US" dirty="0" smtClean="0">
                <a:effectLst/>
              </a:rPr>
              <a:t> </a:t>
            </a:r>
            <a:r>
              <a:rPr lang="en-US" dirty="0" err="1" smtClean="0">
                <a:effectLst/>
              </a:rPr>
              <a:t>menganggap</a:t>
            </a:r>
            <a:r>
              <a:rPr lang="en-US" dirty="0" smtClean="0">
                <a:effectLst/>
              </a:rPr>
              <a:t> </a:t>
            </a:r>
            <a:r>
              <a:rPr lang="en-US" dirty="0" err="1" smtClean="0">
                <a:effectLst/>
              </a:rPr>
              <a:t>ada</a:t>
            </a:r>
            <a:r>
              <a:rPr lang="en-US" dirty="0" smtClean="0">
                <a:effectLst/>
              </a:rPr>
              <a:t> </a:t>
            </a:r>
            <a:r>
              <a:rPr lang="en-US" dirty="0" err="1" smtClean="0">
                <a:effectLst/>
              </a:rPr>
              <a:t>hubungan</a:t>
            </a:r>
            <a:r>
              <a:rPr lang="en-US" dirty="0" smtClean="0">
                <a:effectLst/>
              </a:rPr>
              <a:t> yang </a:t>
            </a:r>
            <a:r>
              <a:rPr lang="en-US" dirty="0" err="1" smtClean="0">
                <a:effectLst/>
              </a:rPr>
              <a:t>erat</a:t>
            </a:r>
            <a:r>
              <a:rPr lang="en-US" dirty="0" smtClean="0">
                <a:effectLst/>
              </a:rPr>
              <a:t> </a:t>
            </a:r>
            <a:r>
              <a:rPr lang="en-US" dirty="0" err="1" smtClean="0">
                <a:effectLst/>
              </a:rPr>
              <a:t>antara</a:t>
            </a:r>
            <a:r>
              <a:rPr lang="en-US" dirty="0" smtClean="0">
                <a:effectLst/>
              </a:rPr>
              <a:t> </a:t>
            </a:r>
            <a:r>
              <a:rPr lang="en-US" dirty="0" err="1" smtClean="0">
                <a:effectLst/>
              </a:rPr>
              <a:t>tipe</a:t>
            </a:r>
            <a:r>
              <a:rPr lang="en-US" dirty="0" smtClean="0">
                <a:effectLst/>
              </a:rPr>
              <a:t> </a:t>
            </a:r>
            <a:r>
              <a:rPr lang="en-US" dirty="0" err="1" smtClean="0">
                <a:effectLst/>
              </a:rPr>
              <a:t>batuan</a:t>
            </a:r>
            <a:r>
              <a:rPr lang="en-US" dirty="0" smtClean="0">
                <a:effectLst/>
              </a:rPr>
              <a:t>, </a:t>
            </a:r>
            <a:r>
              <a:rPr lang="en-US" dirty="0" err="1" smtClean="0">
                <a:effectLst/>
              </a:rPr>
              <a:t>hidroklimat</a:t>
            </a:r>
            <a:r>
              <a:rPr lang="en-US" dirty="0" smtClean="0">
                <a:effectLst/>
              </a:rPr>
              <a:t>, landform, </a:t>
            </a:r>
            <a:r>
              <a:rPr lang="en-US" dirty="0" err="1" smtClean="0">
                <a:effectLst/>
              </a:rPr>
              <a:t>tanah</a:t>
            </a:r>
            <a:r>
              <a:rPr lang="en-US" dirty="0" smtClean="0">
                <a:effectLst/>
              </a:rPr>
              <a:t>, </a:t>
            </a:r>
            <a:r>
              <a:rPr lang="en-US" dirty="0" err="1" smtClean="0">
                <a:effectLst/>
              </a:rPr>
              <a:t>dan</a:t>
            </a:r>
            <a:r>
              <a:rPr lang="en-US" dirty="0" smtClean="0">
                <a:effectLst/>
              </a:rPr>
              <a:t> </a:t>
            </a:r>
            <a:r>
              <a:rPr lang="en-US" dirty="0" err="1" smtClean="0">
                <a:effectLst/>
              </a:rPr>
              <a:t>organisme</a:t>
            </a:r>
            <a:r>
              <a:rPr lang="en-US" dirty="0" smtClean="0">
                <a:effectLst/>
              </a:rPr>
              <a:t>.</a:t>
            </a:r>
          </a:p>
          <a:p>
            <a:r>
              <a:rPr lang="en-US" dirty="0" err="1" smtClean="0">
                <a:effectLst/>
              </a:rPr>
              <a:t>Sistem</a:t>
            </a:r>
            <a:r>
              <a:rPr lang="en-US" dirty="0" smtClean="0">
                <a:effectLst/>
              </a:rPr>
              <a:t> </a:t>
            </a:r>
            <a:r>
              <a:rPr lang="en-US" dirty="0" err="1" smtClean="0">
                <a:effectLst/>
              </a:rPr>
              <a:t>lahan</a:t>
            </a:r>
            <a:r>
              <a:rPr lang="en-US" dirty="0" smtClean="0">
                <a:effectLst/>
              </a:rPr>
              <a:t> yang </a:t>
            </a:r>
            <a:r>
              <a:rPr lang="en-US" dirty="0" err="1" smtClean="0">
                <a:effectLst/>
              </a:rPr>
              <a:t>sama</a:t>
            </a:r>
            <a:r>
              <a:rPr lang="en-US" dirty="0" smtClean="0">
                <a:effectLst/>
              </a:rPr>
              <a:t> </a:t>
            </a:r>
            <a:r>
              <a:rPr lang="en-US" dirty="0" err="1" smtClean="0">
                <a:effectLst/>
              </a:rPr>
              <a:t>akan</a:t>
            </a:r>
            <a:r>
              <a:rPr lang="en-US" dirty="0" smtClean="0">
                <a:effectLst/>
              </a:rPr>
              <a:t> </a:t>
            </a:r>
            <a:r>
              <a:rPr lang="en-US" dirty="0" err="1" smtClean="0">
                <a:effectLst/>
              </a:rPr>
              <a:t>mempunyai</a:t>
            </a:r>
            <a:r>
              <a:rPr lang="en-US" dirty="0" smtClean="0">
                <a:effectLst/>
              </a:rPr>
              <a:t> </a:t>
            </a:r>
            <a:r>
              <a:rPr lang="en-US" dirty="0" err="1" smtClean="0">
                <a:effectLst/>
              </a:rPr>
              <a:t>kombinasi</a:t>
            </a:r>
            <a:r>
              <a:rPr lang="en-US" dirty="0" smtClean="0">
                <a:effectLst/>
              </a:rPr>
              <a:t> </a:t>
            </a:r>
            <a:r>
              <a:rPr lang="en-US" dirty="0" err="1" smtClean="0">
                <a:effectLst/>
              </a:rPr>
              <a:t>faktor-faktor</a:t>
            </a:r>
            <a:r>
              <a:rPr lang="en-US" dirty="0" smtClean="0">
                <a:effectLst/>
              </a:rPr>
              <a:t> </a:t>
            </a:r>
            <a:r>
              <a:rPr lang="en-US" dirty="0" err="1" smtClean="0">
                <a:effectLst/>
              </a:rPr>
              <a:t>ekologi</a:t>
            </a:r>
            <a:r>
              <a:rPr lang="en-US" dirty="0" smtClean="0">
                <a:effectLst/>
              </a:rPr>
              <a:t> </a:t>
            </a:r>
            <a:r>
              <a:rPr lang="en-US" dirty="0" err="1" smtClean="0">
                <a:effectLst/>
              </a:rPr>
              <a:t>atau</a:t>
            </a:r>
            <a:r>
              <a:rPr lang="en-US" dirty="0" smtClean="0">
                <a:effectLst/>
              </a:rPr>
              <a:t> </a:t>
            </a:r>
            <a:r>
              <a:rPr lang="en-US" dirty="0" err="1" smtClean="0">
                <a:effectLst/>
              </a:rPr>
              <a:t>lingkungan</a:t>
            </a:r>
            <a:r>
              <a:rPr lang="en-US" dirty="0" smtClean="0">
                <a:effectLst/>
              </a:rPr>
              <a:t> yang </a:t>
            </a:r>
            <a:r>
              <a:rPr lang="en-US" dirty="0" err="1" smtClean="0">
                <a:effectLst/>
              </a:rPr>
              <a:t>sama</a:t>
            </a:r>
            <a:r>
              <a:rPr lang="en-US" dirty="0" smtClean="0">
                <a:effectLst/>
              </a:rPr>
              <a:t>. </a:t>
            </a:r>
            <a:r>
              <a:rPr lang="en-US" dirty="0" err="1" smtClean="0">
                <a:effectLst/>
              </a:rPr>
              <a:t>Oleh</a:t>
            </a:r>
            <a:r>
              <a:rPr lang="en-US" dirty="0" smtClean="0">
                <a:effectLst/>
              </a:rPr>
              <a:t> </a:t>
            </a:r>
            <a:r>
              <a:rPr lang="en-US" dirty="0" err="1" smtClean="0">
                <a:effectLst/>
              </a:rPr>
              <a:t>karena</a:t>
            </a:r>
            <a:r>
              <a:rPr lang="en-US" dirty="0" smtClean="0">
                <a:effectLst/>
              </a:rPr>
              <a:t> </a:t>
            </a:r>
            <a:r>
              <a:rPr lang="en-US" dirty="0" err="1" smtClean="0">
                <a:effectLst/>
              </a:rPr>
              <a:t>itu</a:t>
            </a:r>
            <a:r>
              <a:rPr lang="en-US" dirty="0" smtClean="0">
                <a:effectLst/>
              </a:rPr>
              <a:t>, </a:t>
            </a:r>
            <a:r>
              <a:rPr lang="en-US" dirty="0" err="1" smtClean="0">
                <a:effectLst/>
              </a:rPr>
              <a:t>sistem</a:t>
            </a:r>
            <a:r>
              <a:rPr lang="en-US" dirty="0" smtClean="0">
                <a:effectLst/>
              </a:rPr>
              <a:t> </a:t>
            </a:r>
            <a:r>
              <a:rPr lang="en-US" dirty="0" err="1" smtClean="0">
                <a:effectLst/>
              </a:rPr>
              <a:t>lahan</a:t>
            </a:r>
            <a:r>
              <a:rPr lang="en-US" dirty="0" smtClean="0">
                <a:effectLst/>
              </a:rPr>
              <a:t> </a:t>
            </a:r>
            <a:r>
              <a:rPr lang="en-US" dirty="0" err="1" smtClean="0">
                <a:effectLst/>
              </a:rPr>
              <a:t>bukan</a:t>
            </a:r>
            <a:r>
              <a:rPr lang="en-US" dirty="0" smtClean="0">
                <a:effectLst/>
              </a:rPr>
              <a:t> </a:t>
            </a:r>
            <a:r>
              <a:rPr lang="en-US" dirty="0" err="1" smtClean="0">
                <a:effectLst/>
              </a:rPr>
              <a:t>merupakan</a:t>
            </a:r>
            <a:r>
              <a:rPr lang="en-US" dirty="0" smtClean="0">
                <a:effectLst/>
              </a:rPr>
              <a:t> </a:t>
            </a:r>
            <a:r>
              <a:rPr lang="en-US" dirty="0" err="1" smtClean="0">
                <a:effectLst/>
              </a:rPr>
              <a:t>sesuatu</a:t>
            </a:r>
            <a:r>
              <a:rPr lang="en-US" dirty="0" smtClean="0">
                <a:effectLst/>
              </a:rPr>
              <a:t> yang </a:t>
            </a:r>
            <a:r>
              <a:rPr lang="en-US" dirty="0" err="1" smtClean="0">
                <a:effectLst/>
              </a:rPr>
              <a:t>unik</a:t>
            </a:r>
            <a:r>
              <a:rPr lang="en-US" dirty="0" smtClean="0">
                <a:effectLst/>
              </a:rPr>
              <a:t> </a:t>
            </a:r>
            <a:r>
              <a:rPr lang="en-US" dirty="0" err="1" smtClean="0">
                <a:effectLst/>
              </a:rPr>
              <a:t>untuk</a:t>
            </a:r>
            <a:r>
              <a:rPr lang="en-US" dirty="0" smtClean="0">
                <a:effectLst/>
              </a:rPr>
              <a:t> </a:t>
            </a:r>
            <a:r>
              <a:rPr lang="en-US" dirty="0" err="1" smtClean="0">
                <a:effectLst/>
              </a:rPr>
              <a:t>satu</a:t>
            </a:r>
            <a:r>
              <a:rPr lang="en-US" dirty="0" smtClean="0">
                <a:effectLst/>
              </a:rPr>
              <a:t> </a:t>
            </a:r>
            <a:r>
              <a:rPr lang="en-US" dirty="0" err="1" smtClean="0">
                <a:effectLst/>
              </a:rPr>
              <a:t>tempat</a:t>
            </a:r>
            <a:r>
              <a:rPr lang="en-US" dirty="0" smtClean="0">
                <a:effectLst/>
              </a:rPr>
              <a:t> </a:t>
            </a:r>
            <a:r>
              <a:rPr lang="en-US" dirty="0" err="1" smtClean="0">
                <a:effectLst/>
              </a:rPr>
              <a:t>saja</a:t>
            </a:r>
            <a:r>
              <a:rPr lang="en-US" dirty="0" smtClean="0">
                <a:effectLst/>
              </a:rPr>
              <a:t> (</a:t>
            </a:r>
            <a:r>
              <a:rPr lang="en-US" dirty="0" err="1" smtClean="0">
                <a:effectLst/>
              </a:rPr>
              <a:t>spesifik</a:t>
            </a:r>
            <a:r>
              <a:rPr lang="en-US" dirty="0" smtClean="0">
                <a:effectLst/>
              </a:rPr>
              <a:t> </a:t>
            </a:r>
            <a:r>
              <a:rPr lang="en-US" dirty="0" err="1" smtClean="0">
                <a:effectLst/>
              </a:rPr>
              <a:t>lokasi</a:t>
            </a:r>
            <a:r>
              <a:rPr lang="en-US" dirty="0" smtClean="0">
                <a:effectLst/>
              </a:rPr>
              <a:t>), </a:t>
            </a:r>
            <a:r>
              <a:rPr lang="en-US" dirty="0" err="1" smtClean="0">
                <a:effectLst/>
              </a:rPr>
              <a:t>tetapi</a:t>
            </a:r>
            <a:r>
              <a:rPr lang="en-US" dirty="0" smtClean="0">
                <a:effectLst/>
              </a:rPr>
              <a:t> </a:t>
            </a:r>
            <a:r>
              <a:rPr lang="en-US" dirty="0" err="1" smtClean="0">
                <a:effectLst/>
              </a:rPr>
              <a:t>dapat</a:t>
            </a:r>
            <a:r>
              <a:rPr lang="en-US" dirty="0" smtClean="0">
                <a:effectLst/>
              </a:rPr>
              <a:t> </a:t>
            </a:r>
            <a:r>
              <a:rPr lang="en-US" dirty="0" err="1" smtClean="0">
                <a:effectLst/>
              </a:rPr>
              <a:t>dijumpai</a:t>
            </a:r>
            <a:r>
              <a:rPr lang="en-US" dirty="0" smtClean="0">
                <a:effectLst/>
              </a:rPr>
              <a:t> di mana pun </a:t>
            </a:r>
            <a:r>
              <a:rPr lang="en-US" dirty="0" err="1" smtClean="0">
                <a:effectLst/>
              </a:rPr>
              <a:t>dengan</a:t>
            </a:r>
            <a:r>
              <a:rPr lang="en-US" dirty="0" smtClean="0">
                <a:effectLst/>
              </a:rPr>
              <a:t> </a:t>
            </a:r>
            <a:r>
              <a:rPr lang="en-US" dirty="0" err="1" smtClean="0">
                <a:effectLst/>
              </a:rPr>
              <a:t>karakteristik</a:t>
            </a:r>
            <a:r>
              <a:rPr lang="en-US" dirty="0" smtClean="0">
                <a:effectLst/>
              </a:rPr>
              <a:t> </a:t>
            </a:r>
            <a:r>
              <a:rPr lang="en-US" dirty="0" err="1" smtClean="0">
                <a:effectLst/>
              </a:rPr>
              <a:t>lingkungan</a:t>
            </a:r>
            <a:r>
              <a:rPr lang="en-US" dirty="0" smtClean="0">
                <a:effectLst/>
              </a:rPr>
              <a:t> yang </a:t>
            </a:r>
            <a:r>
              <a:rPr lang="en-US" dirty="0" err="1" smtClean="0">
                <a:effectLst/>
              </a:rPr>
              <a:t>sama</a:t>
            </a:r>
            <a:r>
              <a:rPr lang="en-US" dirty="0" smtClean="0">
                <a:effectLst/>
              </a:rPr>
              <a:t>.</a:t>
            </a:r>
          </a:p>
          <a:p>
            <a:r>
              <a:rPr lang="en-US" dirty="0" err="1" smtClean="0">
                <a:effectLst/>
              </a:rPr>
              <a:t>Lebih</a:t>
            </a:r>
            <a:r>
              <a:rPr lang="en-US" dirty="0" smtClean="0">
                <a:effectLst/>
              </a:rPr>
              <a:t> </a:t>
            </a:r>
            <a:r>
              <a:rPr lang="en-US" dirty="0" err="1" smtClean="0">
                <a:effectLst/>
              </a:rPr>
              <a:t>lanjut</a:t>
            </a:r>
            <a:r>
              <a:rPr lang="en-US" dirty="0" smtClean="0">
                <a:effectLst/>
              </a:rPr>
              <a:t> </a:t>
            </a:r>
            <a:r>
              <a:rPr lang="en-US" dirty="0" err="1" smtClean="0">
                <a:effectLst/>
              </a:rPr>
              <a:t>dikemukakan</a:t>
            </a:r>
            <a:r>
              <a:rPr lang="en-US" dirty="0" smtClean="0">
                <a:effectLst/>
              </a:rPr>
              <a:t> </a:t>
            </a:r>
            <a:r>
              <a:rPr lang="en-US" dirty="0" err="1" smtClean="0">
                <a:effectLst/>
              </a:rPr>
              <a:t>bahwa</a:t>
            </a:r>
            <a:r>
              <a:rPr lang="en-US" dirty="0" smtClean="0">
                <a:effectLst/>
              </a:rPr>
              <a:t> </a:t>
            </a:r>
            <a:r>
              <a:rPr lang="en-US" dirty="0" err="1" smtClean="0">
                <a:effectLst/>
              </a:rPr>
              <a:t>satu</a:t>
            </a:r>
            <a:r>
              <a:rPr lang="en-US" dirty="0" smtClean="0">
                <a:effectLst/>
              </a:rPr>
              <a:t> </a:t>
            </a:r>
            <a:r>
              <a:rPr lang="en-US" dirty="0" err="1" smtClean="0">
                <a:effectLst/>
              </a:rPr>
              <a:t>sistem</a:t>
            </a:r>
            <a:r>
              <a:rPr lang="en-US" dirty="0" smtClean="0">
                <a:effectLst/>
              </a:rPr>
              <a:t> </a:t>
            </a:r>
            <a:r>
              <a:rPr lang="en-US" dirty="0" err="1" smtClean="0">
                <a:effectLst/>
              </a:rPr>
              <a:t>lahan</a:t>
            </a:r>
            <a:r>
              <a:rPr lang="en-US" dirty="0" smtClean="0">
                <a:effectLst/>
              </a:rPr>
              <a:t> </a:t>
            </a:r>
            <a:r>
              <a:rPr lang="en-US" dirty="0" err="1" smtClean="0">
                <a:effectLst/>
              </a:rPr>
              <a:t>terdiri</a:t>
            </a:r>
            <a:r>
              <a:rPr lang="en-US" dirty="0" smtClean="0">
                <a:effectLst/>
              </a:rPr>
              <a:t> </a:t>
            </a:r>
            <a:r>
              <a:rPr lang="en-US" dirty="0" err="1" smtClean="0">
                <a:effectLst/>
              </a:rPr>
              <a:t>atas</a:t>
            </a:r>
            <a:r>
              <a:rPr lang="en-US" dirty="0" smtClean="0">
                <a:effectLst/>
              </a:rPr>
              <a:t> </a:t>
            </a:r>
            <a:r>
              <a:rPr lang="en-US" dirty="0" err="1" smtClean="0">
                <a:effectLst/>
              </a:rPr>
              <a:t>satu</a:t>
            </a:r>
            <a:r>
              <a:rPr lang="en-US" dirty="0" smtClean="0">
                <a:effectLst/>
              </a:rPr>
              <a:t> </a:t>
            </a:r>
            <a:r>
              <a:rPr lang="en-US" dirty="0" err="1" smtClean="0">
                <a:effectLst/>
              </a:rPr>
              <a:t>kombinasi</a:t>
            </a:r>
            <a:r>
              <a:rPr lang="en-US" dirty="0" smtClean="0">
                <a:effectLst/>
              </a:rPr>
              <a:t> </a:t>
            </a:r>
            <a:r>
              <a:rPr lang="en-US" dirty="0" err="1" smtClean="0">
                <a:effectLst/>
              </a:rPr>
              <a:t>batuan</a:t>
            </a:r>
            <a:r>
              <a:rPr lang="en-US" dirty="0" smtClean="0">
                <a:effectLst/>
              </a:rPr>
              <a:t> </a:t>
            </a:r>
            <a:r>
              <a:rPr lang="en-US" dirty="0" err="1" smtClean="0">
                <a:effectLst/>
              </a:rPr>
              <a:t>induk</a:t>
            </a:r>
            <a:r>
              <a:rPr lang="en-US" dirty="0" smtClean="0">
                <a:effectLst/>
              </a:rPr>
              <a:t>, </a:t>
            </a:r>
            <a:r>
              <a:rPr lang="en-US" dirty="0" err="1" smtClean="0">
                <a:effectLst/>
              </a:rPr>
              <a:t>tanah</a:t>
            </a:r>
            <a:r>
              <a:rPr lang="en-US" dirty="0" smtClean="0">
                <a:effectLst/>
              </a:rPr>
              <a:t>, </a:t>
            </a:r>
            <a:r>
              <a:rPr lang="en-US" dirty="0" err="1" smtClean="0">
                <a:effectLst/>
              </a:rPr>
              <a:t>dan</a:t>
            </a:r>
            <a:r>
              <a:rPr lang="en-US" dirty="0" smtClean="0">
                <a:effectLst/>
              </a:rPr>
              <a:t> </a:t>
            </a:r>
            <a:r>
              <a:rPr lang="en-US" dirty="0" err="1" smtClean="0">
                <a:effectLst/>
              </a:rPr>
              <a:t>topografi</a:t>
            </a:r>
            <a:r>
              <a:rPr lang="en-US" dirty="0" smtClean="0">
                <a:effectLst/>
              </a:rPr>
              <a:t>, </a:t>
            </a:r>
            <a:r>
              <a:rPr lang="en-US" dirty="0" err="1" smtClean="0">
                <a:effectLst/>
              </a:rPr>
              <a:t>dan</a:t>
            </a:r>
            <a:r>
              <a:rPr lang="en-US" dirty="0" smtClean="0">
                <a:effectLst/>
              </a:rPr>
              <a:t> </a:t>
            </a:r>
            <a:r>
              <a:rPr lang="en-US" dirty="0" err="1" smtClean="0">
                <a:effectLst/>
              </a:rPr>
              <a:t>hal</a:t>
            </a:r>
            <a:r>
              <a:rPr lang="en-US" dirty="0" smtClean="0">
                <a:effectLst/>
              </a:rPr>
              <a:t> </a:t>
            </a:r>
            <a:r>
              <a:rPr lang="en-US" dirty="0" err="1" smtClean="0">
                <a:effectLst/>
              </a:rPr>
              <a:t>ini</a:t>
            </a:r>
            <a:r>
              <a:rPr lang="en-US" dirty="0" smtClean="0">
                <a:effectLst/>
              </a:rPr>
              <a:t> </a:t>
            </a:r>
            <a:r>
              <a:rPr lang="en-US" dirty="0" err="1" smtClean="0">
                <a:effectLst/>
              </a:rPr>
              <a:t>mencerminkan</a:t>
            </a:r>
            <a:r>
              <a:rPr lang="en-US" dirty="0" smtClean="0">
                <a:effectLst/>
              </a:rPr>
              <a:t> </a:t>
            </a:r>
            <a:r>
              <a:rPr lang="en-US" dirty="0" err="1" smtClean="0">
                <a:effectLst/>
              </a:rPr>
              <a:t>kesamaan</a:t>
            </a:r>
            <a:r>
              <a:rPr lang="en-US" dirty="0" smtClean="0">
                <a:effectLst/>
              </a:rPr>
              <a:t> </a:t>
            </a:r>
            <a:r>
              <a:rPr lang="en-US" dirty="0" err="1" smtClean="0">
                <a:effectLst/>
              </a:rPr>
              <a:t>potensi</a:t>
            </a:r>
            <a:r>
              <a:rPr lang="en-US" dirty="0" smtClean="0">
                <a:effectLst/>
              </a:rPr>
              <a:t> </a:t>
            </a:r>
            <a:r>
              <a:rPr lang="en-US" dirty="0" err="1" smtClean="0">
                <a:effectLst/>
              </a:rPr>
              <a:t>dan</a:t>
            </a:r>
            <a:r>
              <a:rPr lang="en-US" dirty="0" smtClean="0">
                <a:effectLst/>
              </a:rPr>
              <a:t> </a:t>
            </a:r>
            <a:r>
              <a:rPr lang="en-US" dirty="0" err="1" smtClean="0">
                <a:effectLst/>
              </a:rPr>
              <a:t>faktor-faktor</a:t>
            </a:r>
            <a:r>
              <a:rPr lang="en-US" dirty="0" smtClean="0">
                <a:effectLst/>
              </a:rPr>
              <a:t> </a:t>
            </a:r>
            <a:r>
              <a:rPr lang="en-US" dirty="0" err="1" smtClean="0">
                <a:effectLst/>
              </a:rPr>
              <a:t>pembatasnya</a:t>
            </a:r>
            <a:r>
              <a:rPr lang="en-US" dirty="0" smtClean="0">
                <a:effectLst/>
              </a:rPr>
              <a:t>. </a:t>
            </a:r>
            <a:r>
              <a:rPr lang="en-US" dirty="0" err="1" smtClean="0">
                <a:effectLst/>
              </a:rPr>
              <a:t>Sistem</a:t>
            </a:r>
            <a:r>
              <a:rPr lang="en-US" dirty="0" smtClean="0">
                <a:effectLst/>
              </a:rPr>
              <a:t> </a:t>
            </a:r>
            <a:r>
              <a:rPr lang="en-US" dirty="0" err="1" smtClean="0">
                <a:effectLst/>
              </a:rPr>
              <a:t>lahan</a:t>
            </a:r>
            <a:r>
              <a:rPr lang="en-US" dirty="0" smtClean="0">
                <a:effectLst/>
              </a:rPr>
              <a:t> </a:t>
            </a:r>
            <a:r>
              <a:rPr lang="en-US" dirty="0" err="1" smtClean="0">
                <a:effectLst/>
              </a:rPr>
              <a:t>ditafsirkan</a:t>
            </a:r>
            <a:r>
              <a:rPr lang="en-US" dirty="0" smtClean="0">
                <a:effectLst/>
              </a:rPr>
              <a:t> </a:t>
            </a:r>
            <a:r>
              <a:rPr lang="en-US" dirty="0" err="1" smtClean="0">
                <a:effectLst/>
              </a:rPr>
              <a:t>dari</a:t>
            </a:r>
            <a:r>
              <a:rPr lang="en-US" dirty="0" smtClean="0">
                <a:effectLst/>
              </a:rPr>
              <a:t> </a:t>
            </a:r>
            <a:r>
              <a:rPr lang="en-US" dirty="0" err="1" smtClean="0">
                <a:effectLst/>
              </a:rPr>
              <a:t>RePProt</a:t>
            </a:r>
            <a:r>
              <a:rPr lang="en-US" dirty="0" smtClean="0">
                <a:effectLst/>
              </a:rPr>
              <a:t> </a:t>
            </a:r>
            <a:r>
              <a:rPr lang="en-US" dirty="0" err="1" smtClean="0">
                <a:effectLst/>
              </a:rPr>
              <a:t>dimana</a:t>
            </a:r>
            <a:r>
              <a:rPr lang="en-US" dirty="0" smtClean="0">
                <a:effectLst/>
              </a:rPr>
              <a:t> </a:t>
            </a:r>
            <a:r>
              <a:rPr lang="en-US" dirty="0" err="1" smtClean="0">
                <a:effectLst/>
              </a:rPr>
              <a:t>dijumpai</a:t>
            </a:r>
            <a:r>
              <a:rPr lang="en-US" dirty="0" smtClean="0">
                <a:effectLst/>
              </a:rPr>
              <a:t> </a:t>
            </a:r>
            <a:r>
              <a:rPr lang="en-US" dirty="0" err="1" smtClean="0">
                <a:effectLst/>
              </a:rPr>
              <a:t>berbagai</a:t>
            </a:r>
            <a:r>
              <a:rPr lang="en-US" dirty="0" smtClean="0">
                <a:effectLst/>
              </a:rPr>
              <a:t> </a:t>
            </a:r>
            <a:r>
              <a:rPr lang="en-US" dirty="0" err="1" smtClean="0">
                <a:effectLst/>
              </a:rPr>
              <a:t>macam</a:t>
            </a:r>
            <a:r>
              <a:rPr lang="en-US" dirty="0" smtClean="0">
                <a:effectLst/>
              </a:rPr>
              <a:t> </a:t>
            </a:r>
            <a:r>
              <a:rPr lang="en-US" dirty="0" err="1" smtClean="0">
                <a:effectLst/>
              </a:rPr>
              <a:t>simbol-simbol</a:t>
            </a:r>
            <a:r>
              <a:rPr lang="en-US" dirty="0" smtClean="0">
                <a:effectLst/>
              </a:rPr>
              <a:t> yang </a:t>
            </a:r>
            <a:r>
              <a:rPr lang="en-US" dirty="0" err="1" smtClean="0">
                <a:effectLst/>
              </a:rPr>
              <a:t>menunjukkan</a:t>
            </a:r>
            <a:r>
              <a:rPr lang="en-US" dirty="0" smtClean="0">
                <a:effectLst/>
              </a:rPr>
              <a:t> </a:t>
            </a:r>
            <a:r>
              <a:rPr lang="en-US" dirty="0" err="1" smtClean="0">
                <a:effectLst/>
              </a:rPr>
              <a:t>karakteristik</a:t>
            </a:r>
            <a:r>
              <a:rPr lang="en-US" dirty="0" smtClean="0">
                <a:effectLst/>
              </a:rPr>
              <a:t> </a:t>
            </a:r>
            <a:r>
              <a:rPr lang="en-US" dirty="0" err="1" smtClean="0">
                <a:effectLst/>
              </a:rPr>
              <a:t>dari</a:t>
            </a:r>
            <a:r>
              <a:rPr lang="en-US" dirty="0" smtClean="0">
                <a:effectLst/>
              </a:rPr>
              <a:t> </a:t>
            </a:r>
            <a:r>
              <a:rPr lang="en-US" dirty="0" err="1" smtClean="0">
                <a:effectLst/>
              </a:rPr>
              <a:t>suatu</a:t>
            </a:r>
            <a:r>
              <a:rPr lang="en-US" dirty="0" smtClean="0">
                <a:effectLst/>
              </a:rPr>
              <a:t> </a:t>
            </a:r>
            <a:r>
              <a:rPr lang="en-US" dirty="0" err="1" smtClean="0">
                <a:effectLst/>
              </a:rPr>
              <a:t>lahan</a:t>
            </a:r>
            <a:r>
              <a:rPr lang="en-US" dirty="0" smtClean="0">
                <a:effectLst/>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4A6AFB-243B-4B1E-8CCD-0AEE6E7322CE}" type="slidenum">
              <a:rPr lang="id-ID" smtClean="0"/>
              <a:t>14</a:t>
            </a:fld>
            <a:endParaRPr lang="id-ID"/>
          </a:p>
        </p:txBody>
      </p:sp>
    </p:spTree>
    <p:extLst>
      <p:ext uri="{BB962C8B-B14F-4D97-AF65-F5344CB8AC3E}">
        <p14:creationId xmlns:p14="http://schemas.microsoft.com/office/powerpoint/2010/main" val="4022134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sp>
        <p:nvSpPr>
          <p:cNvPr id="2" name="Title 1"/>
          <p:cNvSpPr>
            <a:spLocks noGrp="1"/>
          </p:cNvSpPr>
          <p:nvPr>
            <p:ph type="ctrTitle" hasCustomPrompt="1"/>
          </p:nvPr>
        </p:nvSpPr>
        <p:spPr>
          <a:xfrm>
            <a:off x="2588526" y="2292336"/>
            <a:ext cx="9144000" cy="1135253"/>
          </a:xfrm>
        </p:spPr>
        <p:txBody>
          <a:bodyPr anchor="b">
            <a:normAutofit/>
          </a:bodyPr>
          <a:lstStyle>
            <a:lvl1pPr algn="r">
              <a:defRPr sz="4400" b="1">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Click to add title</a:t>
            </a:r>
          </a:p>
        </p:txBody>
      </p:sp>
      <p:sp>
        <p:nvSpPr>
          <p:cNvPr id="3" name="Subtitle 2"/>
          <p:cNvSpPr>
            <a:spLocks noGrp="1"/>
          </p:cNvSpPr>
          <p:nvPr>
            <p:ph type="subTitle" idx="1" hasCustomPrompt="1"/>
          </p:nvPr>
        </p:nvSpPr>
        <p:spPr>
          <a:xfrm>
            <a:off x="2588526" y="3574742"/>
            <a:ext cx="9144000" cy="628768"/>
          </a:xfrm>
        </p:spPr>
        <p:txBody>
          <a:bodyPr/>
          <a:lstStyle>
            <a:lvl1pPr marL="0" indent="0" algn="r">
              <a:buNone/>
              <a:defRPr sz="240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236178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23"/>
            <a:ext cx="12192001" cy="6863645"/>
          </a:xfrm>
          <a:prstGeom prst="rect">
            <a:avLst/>
          </a:prstGeom>
        </p:spPr>
      </p:pic>
      <p:sp>
        <p:nvSpPr>
          <p:cNvPr id="2" name="Title 1"/>
          <p:cNvSpPr>
            <a:spLocks noGrp="1"/>
          </p:cNvSpPr>
          <p:nvPr>
            <p:ph type="title" hasCustomPrompt="1"/>
          </p:nvPr>
        </p:nvSpPr>
        <p:spPr>
          <a:xfrm>
            <a:off x="838200" y="191069"/>
            <a:ext cx="10515600" cy="791571"/>
          </a:xfrm>
        </p:spPr>
        <p:txBody>
          <a:bodyPr>
            <a:normAutofit/>
          </a:bodyPr>
          <a:lstStyle>
            <a:lvl1pPr>
              <a:defRPr sz="3600" b="1">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Click to add title</a:t>
            </a:r>
          </a:p>
        </p:txBody>
      </p:sp>
      <p:sp>
        <p:nvSpPr>
          <p:cNvPr id="3" name="Content Placeholder 2"/>
          <p:cNvSpPr>
            <a:spLocks noGrp="1"/>
          </p:cNvSpPr>
          <p:nvPr>
            <p:ph idx="1" hasCustomPrompt="1"/>
          </p:nvPr>
        </p:nvSpPr>
        <p:spPr>
          <a:xfrm>
            <a:off x="838200" y="1176532"/>
            <a:ext cx="10515600" cy="5000431"/>
          </a:xfrm>
        </p:spPr>
        <p:txBody>
          <a:bodyPr/>
          <a:lstStyle>
            <a:lvl1pPr>
              <a:defRPr/>
            </a:lvl1pPr>
          </a:lstStyle>
          <a:p>
            <a:pPr lvl="0"/>
            <a:r>
              <a:rPr lang="en-US" dirty="0"/>
              <a:t>Click to add text</a:t>
            </a:r>
          </a:p>
        </p:txBody>
      </p:sp>
    </p:spTree>
    <p:extLst>
      <p:ext uri="{BB962C8B-B14F-4D97-AF65-F5344CB8AC3E}">
        <p14:creationId xmlns:p14="http://schemas.microsoft.com/office/powerpoint/2010/main" val="270220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22"/>
            <a:ext cx="12368807" cy="6963180"/>
          </a:xfrm>
          <a:prstGeom prst="rect">
            <a:avLst/>
          </a:prstGeom>
        </p:spPr>
      </p:pic>
      <p:sp>
        <p:nvSpPr>
          <p:cNvPr id="2" name="Title 1"/>
          <p:cNvSpPr>
            <a:spLocks noGrp="1"/>
          </p:cNvSpPr>
          <p:nvPr>
            <p:ph type="title" hasCustomPrompt="1"/>
          </p:nvPr>
        </p:nvSpPr>
        <p:spPr>
          <a:xfrm>
            <a:off x="838200" y="1482134"/>
            <a:ext cx="10515600" cy="537736"/>
          </a:xfrm>
        </p:spPr>
        <p:txBody>
          <a:bodyPr>
            <a:normAutofit/>
          </a:bodyPr>
          <a:lstStyle>
            <a:lvl1pPr algn="ctr">
              <a:defRPr sz="3200" b="1">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Click to add title</a:t>
            </a:r>
          </a:p>
        </p:txBody>
      </p:sp>
      <p:sp>
        <p:nvSpPr>
          <p:cNvPr id="3" name="Content Placeholder 2"/>
          <p:cNvSpPr>
            <a:spLocks noGrp="1"/>
          </p:cNvSpPr>
          <p:nvPr>
            <p:ph idx="1" hasCustomPrompt="1"/>
          </p:nvPr>
        </p:nvSpPr>
        <p:spPr>
          <a:xfrm>
            <a:off x="838200" y="2224586"/>
            <a:ext cx="10515600" cy="4039736"/>
          </a:xfrm>
        </p:spPr>
        <p:txBody>
          <a:bodyPr/>
          <a:lstStyle>
            <a:lvl1pPr>
              <a:defRPr/>
            </a:lvl1pPr>
          </a:lstStyle>
          <a:p>
            <a:pPr lvl="0"/>
            <a:r>
              <a:rPr lang="en-US" dirty="0"/>
              <a:t>Click to add text</a:t>
            </a:r>
          </a:p>
        </p:txBody>
      </p:sp>
    </p:spTree>
    <p:extLst>
      <p:ext uri="{BB962C8B-B14F-4D97-AF65-F5344CB8AC3E}">
        <p14:creationId xmlns:p14="http://schemas.microsoft.com/office/powerpoint/2010/main" val="147708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sp>
        <p:nvSpPr>
          <p:cNvPr id="2" name="Title 1"/>
          <p:cNvSpPr>
            <a:spLocks noGrp="1"/>
          </p:cNvSpPr>
          <p:nvPr>
            <p:ph type="title" hasCustomPrompt="1"/>
          </p:nvPr>
        </p:nvSpPr>
        <p:spPr>
          <a:xfrm>
            <a:off x="835692" y="3029742"/>
            <a:ext cx="10515600" cy="795693"/>
          </a:xfrm>
        </p:spPr>
        <p:txBody>
          <a:bodyPr anchor="b">
            <a:normAutofit/>
          </a:bodyPr>
          <a:lstStyle>
            <a:lvl1pPr algn="ctr">
              <a:defRPr sz="4400" b="1" baseline="0">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Add text to end slide</a:t>
            </a:r>
          </a:p>
        </p:txBody>
      </p:sp>
    </p:spTree>
    <p:extLst>
      <p:ext uri="{BB962C8B-B14F-4D97-AF65-F5344CB8AC3E}">
        <p14:creationId xmlns:p14="http://schemas.microsoft.com/office/powerpoint/2010/main" val="20523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23"/>
            <a:ext cx="12192001" cy="6863645"/>
          </a:xfrm>
          <a:prstGeom prst="rect">
            <a:avLst/>
          </a:prstGeom>
        </p:spPr>
      </p:pic>
      <p:sp>
        <p:nvSpPr>
          <p:cNvPr id="3" name="Content Placeholder 2"/>
          <p:cNvSpPr>
            <a:spLocks noGrp="1"/>
          </p:cNvSpPr>
          <p:nvPr>
            <p:ph sz="half" idx="1" hasCustomPrompt="1"/>
          </p:nvPr>
        </p:nvSpPr>
        <p:spPr>
          <a:xfrm>
            <a:off x="838200" y="1176532"/>
            <a:ext cx="5181600" cy="5000431"/>
          </a:xfrm>
        </p:spPr>
        <p:txBody>
          <a:bodyPr/>
          <a:lstStyle>
            <a:lvl1pPr>
              <a:defRPr>
                <a:latin typeface="Segoe UI Light" panose="020B0502040204020203" pitchFamily="34" charset="0"/>
                <a:cs typeface="Segoe UI Light" panose="020B0502040204020203" pitchFamily="34" charset="0"/>
              </a:defRPr>
            </a:lvl1pPr>
          </a:lstStyle>
          <a:p>
            <a:pPr lvl="0"/>
            <a:r>
              <a:rPr lang="en-US" dirty="0"/>
              <a:t>Click to add text</a:t>
            </a:r>
          </a:p>
        </p:txBody>
      </p:sp>
      <p:sp>
        <p:nvSpPr>
          <p:cNvPr id="4" name="Content Placeholder 3"/>
          <p:cNvSpPr>
            <a:spLocks noGrp="1"/>
          </p:cNvSpPr>
          <p:nvPr>
            <p:ph sz="half" idx="2" hasCustomPrompt="1"/>
          </p:nvPr>
        </p:nvSpPr>
        <p:spPr>
          <a:xfrm>
            <a:off x="6172200" y="1176532"/>
            <a:ext cx="5181600" cy="5000431"/>
          </a:xfrm>
        </p:spPr>
        <p:txBody>
          <a:bodyPr/>
          <a:lstStyle>
            <a:lvl1pPr>
              <a:defRPr>
                <a:latin typeface="Segoe UI Light" panose="020B0502040204020203" pitchFamily="34" charset="0"/>
                <a:cs typeface="Segoe UI Light" panose="020B0502040204020203" pitchFamily="34" charset="0"/>
              </a:defRPr>
            </a:lvl1pPr>
          </a:lstStyle>
          <a:p>
            <a:pPr lvl="0"/>
            <a:r>
              <a:rPr lang="en-US" dirty="0"/>
              <a:t>Click to add text</a:t>
            </a:r>
          </a:p>
        </p:txBody>
      </p:sp>
      <p:sp>
        <p:nvSpPr>
          <p:cNvPr id="9" name="Title 1"/>
          <p:cNvSpPr>
            <a:spLocks noGrp="1"/>
          </p:cNvSpPr>
          <p:nvPr>
            <p:ph type="title" hasCustomPrompt="1"/>
          </p:nvPr>
        </p:nvSpPr>
        <p:spPr>
          <a:xfrm>
            <a:off x="838200" y="191069"/>
            <a:ext cx="10515600" cy="791571"/>
          </a:xfrm>
        </p:spPr>
        <p:txBody>
          <a:bodyPr>
            <a:normAutofit/>
          </a:bodyPr>
          <a:lstStyle>
            <a:lvl1pPr>
              <a:defRPr sz="3600" b="1">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Click to add title</a:t>
            </a:r>
          </a:p>
        </p:txBody>
      </p:sp>
    </p:spTree>
    <p:extLst>
      <p:ext uri="{BB962C8B-B14F-4D97-AF65-F5344CB8AC3E}">
        <p14:creationId xmlns:p14="http://schemas.microsoft.com/office/powerpoint/2010/main" val="380572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22"/>
            <a:ext cx="12368807" cy="6963180"/>
          </a:xfrm>
          <a:prstGeom prst="rect">
            <a:avLst/>
          </a:prstGeom>
        </p:spPr>
      </p:pic>
      <p:sp>
        <p:nvSpPr>
          <p:cNvPr id="3" name="Content Placeholder 2"/>
          <p:cNvSpPr>
            <a:spLocks noGrp="1"/>
          </p:cNvSpPr>
          <p:nvPr>
            <p:ph sz="half" idx="1" hasCustomPrompt="1"/>
          </p:nvPr>
        </p:nvSpPr>
        <p:spPr>
          <a:xfrm>
            <a:off x="838200" y="2238234"/>
            <a:ext cx="5181600" cy="3938730"/>
          </a:xfrm>
        </p:spPr>
        <p:txBody>
          <a:bodyPr/>
          <a:lstStyle>
            <a:lvl1pPr>
              <a:defRPr>
                <a:latin typeface="Segoe UI Light" panose="020B0502040204020203" pitchFamily="34" charset="0"/>
                <a:cs typeface="Segoe UI Light" panose="020B0502040204020203" pitchFamily="34" charset="0"/>
              </a:defRPr>
            </a:lvl1pPr>
          </a:lstStyle>
          <a:p>
            <a:pPr lvl="0"/>
            <a:r>
              <a:rPr lang="en-US" dirty="0"/>
              <a:t>Click to add text</a:t>
            </a:r>
          </a:p>
        </p:txBody>
      </p:sp>
      <p:sp>
        <p:nvSpPr>
          <p:cNvPr id="4" name="Content Placeholder 3"/>
          <p:cNvSpPr>
            <a:spLocks noGrp="1"/>
          </p:cNvSpPr>
          <p:nvPr>
            <p:ph sz="half" idx="2" hasCustomPrompt="1"/>
          </p:nvPr>
        </p:nvSpPr>
        <p:spPr>
          <a:xfrm>
            <a:off x="6172200" y="2238234"/>
            <a:ext cx="5181600" cy="3938729"/>
          </a:xfrm>
        </p:spPr>
        <p:txBody>
          <a:bodyPr/>
          <a:lstStyle>
            <a:lvl1pPr>
              <a:defRPr>
                <a:latin typeface="Segoe UI Light" panose="020B0502040204020203" pitchFamily="34" charset="0"/>
                <a:cs typeface="Segoe UI Light" panose="020B0502040204020203" pitchFamily="34" charset="0"/>
              </a:defRPr>
            </a:lvl1pPr>
          </a:lstStyle>
          <a:p>
            <a:pPr lvl="0"/>
            <a:r>
              <a:rPr lang="en-US" dirty="0"/>
              <a:t>Click to add text</a:t>
            </a:r>
          </a:p>
        </p:txBody>
      </p:sp>
      <p:sp>
        <p:nvSpPr>
          <p:cNvPr id="9" name="Title 1"/>
          <p:cNvSpPr>
            <a:spLocks noGrp="1"/>
          </p:cNvSpPr>
          <p:nvPr>
            <p:ph type="title" hasCustomPrompt="1"/>
          </p:nvPr>
        </p:nvSpPr>
        <p:spPr>
          <a:xfrm>
            <a:off x="838200" y="1392073"/>
            <a:ext cx="10515600" cy="641444"/>
          </a:xfrm>
        </p:spPr>
        <p:txBody>
          <a:bodyPr>
            <a:normAutofit/>
          </a:bodyPr>
          <a:lstStyle>
            <a:lvl1pPr algn="ctr">
              <a:defRPr sz="3600" b="1">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Click to add title</a:t>
            </a:r>
          </a:p>
        </p:txBody>
      </p:sp>
    </p:spTree>
    <p:extLst>
      <p:ext uri="{BB962C8B-B14F-4D97-AF65-F5344CB8AC3E}">
        <p14:creationId xmlns:p14="http://schemas.microsoft.com/office/powerpoint/2010/main" val="1555623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876821"/>
          </a:xfrm>
        </p:spPr>
        <p:txBody>
          <a:bodyPr>
            <a:normAutofit/>
          </a:bodyPr>
          <a:lstStyle>
            <a:lvl1pPr>
              <a:defRPr sz="3600" b="1">
                <a:solidFill>
                  <a:schemeClr val="accent1">
                    <a:lumMod val="50000"/>
                  </a:schemeClr>
                </a:solidFill>
                <a:latin typeface="Segoe UI Light" panose="020B0502040204020203" pitchFamily="34" charset="0"/>
                <a:cs typeface="Segoe UI Light" panose="020B0502040204020203" pitchFamily="34" charset="0"/>
              </a:defRPr>
            </a:lvl1pPr>
          </a:lstStyle>
          <a:p>
            <a:r>
              <a:rPr lang="en-US" dirty="0"/>
              <a:t>Click to add title</a:t>
            </a:r>
          </a:p>
        </p:txBody>
      </p:sp>
    </p:spTree>
    <p:extLst>
      <p:ext uri="{BB962C8B-B14F-4D97-AF65-F5344CB8AC3E}">
        <p14:creationId xmlns:p14="http://schemas.microsoft.com/office/powerpoint/2010/main" val="158334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15500-6DB4-4340-9B2D-65F00F318DE4}" type="datetimeFigureOut">
              <a:rPr lang="en-US" smtClean="0"/>
              <a:t>9/2/2020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D1AED-FB21-4BC5-ADA4-092E4BB5506C}" type="slidenum">
              <a:rPr lang="en-US" smtClean="0"/>
              <a:t>‹#›</a:t>
            </a:fld>
            <a:endParaRPr lang="en-US"/>
          </a:p>
        </p:txBody>
      </p:sp>
    </p:spTree>
    <p:extLst>
      <p:ext uri="{BB962C8B-B14F-4D97-AF65-F5344CB8AC3E}">
        <p14:creationId xmlns:p14="http://schemas.microsoft.com/office/powerpoint/2010/main" val="1770006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0157" y="2573752"/>
            <a:ext cx="6558008" cy="1212290"/>
          </a:xfrm>
        </p:spPr>
        <p:txBody>
          <a:bodyPr>
            <a:normAutofit fontScale="90000"/>
          </a:bodyPr>
          <a:lstStyle/>
          <a:p>
            <a:r>
              <a:rPr lang="en-US" dirty="0" err="1"/>
              <a:t>Ketersediaan</a:t>
            </a:r>
            <a:r>
              <a:rPr lang="en-US" dirty="0"/>
              <a:t> </a:t>
            </a:r>
            <a:r>
              <a:rPr lang="en-US" dirty="0" smtClean="0"/>
              <a:t>Air </a:t>
            </a:r>
            <a:r>
              <a:rPr lang="en-US" dirty="0" err="1" smtClean="0"/>
              <a:t>untuk</a:t>
            </a:r>
            <a:r>
              <a:rPr lang="en-US" dirty="0" smtClean="0"/>
              <a:t> </a:t>
            </a:r>
            <a:r>
              <a:rPr lang="en-US" dirty="0" err="1" smtClean="0"/>
              <a:t>Rehabilitasi</a:t>
            </a:r>
            <a:r>
              <a:rPr lang="en-US" dirty="0" smtClean="0"/>
              <a:t> </a:t>
            </a:r>
            <a:r>
              <a:rPr lang="en-US" dirty="0" err="1" smtClean="0"/>
              <a:t>Hutan</a:t>
            </a:r>
            <a:r>
              <a:rPr lang="en-US" dirty="0" smtClean="0"/>
              <a:t> &amp; </a:t>
            </a:r>
            <a:r>
              <a:rPr lang="en-US" dirty="0" err="1" smtClean="0"/>
              <a:t>Lahan</a:t>
            </a:r>
            <a:endParaRPr lang="en-US" dirty="0"/>
          </a:p>
        </p:txBody>
      </p:sp>
      <p:sp>
        <p:nvSpPr>
          <p:cNvPr id="3" name="Subtitle 2"/>
          <p:cNvSpPr>
            <a:spLocks noGrp="1"/>
          </p:cNvSpPr>
          <p:nvPr>
            <p:ph type="subTitle" idx="1"/>
          </p:nvPr>
        </p:nvSpPr>
        <p:spPr>
          <a:xfrm>
            <a:off x="8711165" y="3821604"/>
            <a:ext cx="3107000" cy="628768"/>
          </a:xfrm>
        </p:spPr>
        <p:txBody>
          <a:bodyPr/>
          <a:lstStyle/>
          <a:p>
            <a:r>
              <a:rPr lang="en-US" dirty="0"/>
              <a:t>Dr. M. </a:t>
            </a:r>
            <a:r>
              <a:rPr lang="en-US" dirty="0" err="1"/>
              <a:t>Pramono</a:t>
            </a:r>
            <a:r>
              <a:rPr lang="en-US" dirty="0"/>
              <a:t> </a:t>
            </a:r>
            <a:r>
              <a:rPr lang="en-US" dirty="0" err="1"/>
              <a:t>Hadi</a:t>
            </a:r>
            <a:endParaRPr lang="en-US" dirty="0"/>
          </a:p>
        </p:txBody>
      </p:sp>
      <p:pic>
        <p:nvPicPr>
          <p:cNvPr id="5" name="Picture 4">
            <a:extLst>
              <a:ext uri="{FF2B5EF4-FFF2-40B4-BE49-F238E27FC236}">
                <a16:creationId xmlns:a16="http://schemas.microsoft.com/office/drawing/2014/main" id="{48DCC72B-812D-4A52-8DCC-108481B09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806" y="3821604"/>
            <a:ext cx="4690702" cy="2637758"/>
          </a:xfrm>
          <a:prstGeom prst="rect">
            <a:avLst/>
          </a:prstGeom>
          <a:effectLst>
            <a:softEdge rad="711200"/>
          </a:effectLst>
        </p:spPr>
      </p:pic>
      <p:pic>
        <p:nvPicPr>
          <p:cNvPr id="7" name="Picture 6">
            <a:extLst>
              <a:ext uri="{FF2B5EF4-FFF2-40B4-BE49-F238E27FC236}">
                <a16:creationId xmlns:a16="http://schemas.microsoft.com/office/drawing/2014/main" id="{857C6E3B-B15B-44EB-892B-28D75919F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631" y="-1108590"/>
            <a:ext cx="6413369" cy="3682342"/>
          </a:xfrm>
          <a:prstGeom prst="rect">
            <a:avLst/>
          </a:prstGeom>
          <a:effectLst>
            <a:softEdge rad="1181100"/>
          </a:effectLst>
        </p:spPr>
      </p:pic>
      <p:sp>
        <p:nvSpPr>
          <p:cNvPr id="4" name="TextBox 3"/>
          <p:cNvSpPr txBox="1"/>
          <p:nvPr/>
        </p:nvSpPr>
        <p:spPr>
          <a:xfrm>
            <a:off x="5003316" y="5462954"/>
            <a:ext cx="6664197" cy="923330"/>
          </a:xfrm>
          <a:prstGeom prst="rect">
            <a:avLst/>
          </a:prstGeom>
          <a:noFill/>
        </p:spPr>
        <p:txBody>
          <a:bodyPr wrap="none" rtlCol="0">
            <a:spAutoFit/>
          </a:bodyPr>
          <a:lstStyle/>
          <a:p>
            <a:r>
              <a:rPr lang="en-US" dirty="0" smtClean="0"/>
              <a:t>E-</a:t>
            </a:r>
            <a:r>
              <a:rPr lang="en-US" dirty="0" err="1" smtClean="0"/>
              <a:t>learing</a:t>
            </a:r>
            <a:r>
              <a:rPr lang="en-US" dirty="0" smtClean="0"/>
              <a:t>: </a:t>
            </a:r>
            <a:r>
              <a:rPr lang="en-US" dirty="0" smtClean="0"/>
              <a:t>3-9 </a:t>
            </a:r>
            <a:r>
              <a:rPr lang="en-US" dirty="0" smtClean="0"/>
              <a:t>September 2020</a:t>
            </a:r>
          </a:p>
          <a:p>
            <a:r>
              <a:rPr lang="en-US" dirty="0" smtClean="0"/>
              <a:t>ANALISIS SPATIO-TEMPORAL NERACA AIR UNTUK MITIGASI BENCANA</a:t>
            </a:r>
          </a:p>
          <a:p>
            <a:r>
              <a:rPr lang="en-US" b="1" dirty="0" smtClean="0"/>
              <a:t>KEMENTERIAN LINGKUNGAN HIDUP DAN KEHUTANAN</a:t>
            </a:r>
            <a:endParaRPr lang="id-ID" b="1" dirty="0"/>
          </a:p>
        </p:txBody>
      </p:sp>
      <p:pic>
        <p:nvPicPr>
          <p:cNvPr id="6" name="Picture 5"/>
          <p:cNvPicPr>
            <a:picLocks noChangeAspect="1"/>
          </p:cNvPicPr>
          <p:nvPr/>
        </p:nvPicPr>
        <p:blipFill>
          <a:blip r:embed="rId5"/>
          <a:stretch>
            <a:fillRect/>
          </a:stretch>
        </p:blipFill>
        <p:spPr>
          <a:xfrm flipH="1">
            <a:off x="4072292" y="5462954"/>
            <a:ext cx="931024" cy="931024"/>
          </a:xfrm>
          <a:prstGeom prst="rect">
            <a:avLst/>
          </a:prstGeom>
        </p:spPr>
      </p:pic>
    </p:spTree>
    <p:extLst>
      <p:ext uri="{BB962C8B-B14F-4D97-AF65-F5344CB8AC3E}">
        <p14:creationId xmlns:p14="http://schemas.microsoft.com/office/powerpoint/2010/main" val="2726048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39463" y="809469"/>
            <a:ext cx="3327816" cy="3417758"/>
          </a:xfrm>
        </p:spPr>
        <p:txBody>
          <a:bodyPr/>
          <a:lstStyle/>
          <a:p>
            <a:pPr marL="0" indent="0" algn="r">
              <a:buNone/>
            </a:pPr>
            <a:r>
              <a:rPr lang="en-US" b="1" dirty="0" err="1" smtClean="0">
                <a:latin typeface="Arial Narrow" panose="020B0606020202030204" pitchFamily="34" charset="0"/>
              </a:rPr>
              <a:t>Untuk</a:t>
            </a:r>
            <a:r>
              <a:rPr lang="en-US" b="1" dirty="0" smtClean="0">
                <a:latin typeface="Arial Narrow" panose="020B0606020202030204" pitchFamily="34" charset="0"/>
              </a:rPr>
              <a:t> </a:t>
            </a:r>
            <a:r>
              <a:rPr lang="en-US" b="1" dirty="0" err="1" smtClean="0">
                <a:latin typeface="Arial Narrow" panose="020B0606020202030204" pitchFamily="34" charset="0"/>
              </a:rPr>
              <a:t>kepentingan</a:t>
            </a:r>
            <a:r>
              <a:rPr lang="en-US" b="1" dirty="0" smtClean="0">
                <a:latin typeface="Arial Narrow" panose="020B0606020202030204" pitchFamily="34" charset="0"/>
              </a:rPr>
              <a:t> </a:t>
            </a:r>
            <a:r>
              <a:rPr lang="en-US" b="1" dirty="0" err="1" smtClean="0">
                <a:latin typeface="Arial Narrow" panose="020B0606020202030204" pitchFamily="34" charset="0"/>
              </a:rPr>
              <a:t>analisis</a:t>
            </a:r>
            <a:r>
              <a:rPr lang="en-US" b="1" dirty="0" smtClean="0">
                <a:latin typeface="Arial Narrow" panose="020B0606020202030204" pitchFamily="34" charset="0"/>
              </a:rPr>
              <a:t> </a:t>
            </a:r>
            <a:r>
              <a:rPr lang="en-US" b="1" dirty="0" err="1" smtClean="0">
                <a:latin typeface="Arial Narrow" panose="020B0606020202030204" pitchFamily="34" charset="0"/>
              </a:rPr>
              <a:t>hidrologi</a:t>
            </a:r>
            <a:r>
              <a:rPr lang="en-US" b="1" dirty="0" smtClean="0">
                <a:latin typeface="Arial Narrow" panose="020B0606020202030204" pitchFamily="34" charset="0"/>
              </a:rPr>
              <a:t> (</a:t>
            </a:r>
            <a:r>
              <a:rPr lang="en-US" b="1" dirty="0" err="1" smtClean="0">
                <a:latin typeface="Arial Narrow" panose="020B0606020202030204" pitchFamily="34" charset="0"/>
              </a:rPr>
              <a:t>permukaan</a:t>
            </a:r>
            <a:r>
              <a:rPr lang="en-US" b="1" dirty="0" smtClean="0">
                <a:latin typeface="Arial Narrow" panose="020B0606020202030204" pitchFamily="34" charset="0"/>
              </a:rPr>
              <a:t>) </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diperlukan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satuan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analisis</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yakni</a:t>
            </a:r>
            <a:r>
              <a:rPr lang="en-US" b="1" dirty="0" smtClean="0">
                <a:latin typeface="Arial Narrow" panose="020B0606020202030204" pitchFamily="34" charset="0"/>
                <a:sym typeface="Wingdings" panose="05000000000000000000" pitchFamily="2" charset="2"/>
              </a:rPr>
              <a:t> DAS.</a:t>
            </a:r>
          </a:p>
          <a:p>
            <a:pPr marL="0" indent="0" algn="r">
              <a:buNone/>
            </a:pPr>
            <a:r>
              <a:rPr lang="en-US" b="1" dirty="0" err="1" smtClean="0">
                <a:latin typeface="Arial Narrow" panose="020B0606020202030204" pitchFamily="34" charset="0"/>
                <a:sym typeface="Wingdings" panose="05000000000000000000" pitchFamily="2" charset="2"/>
              </a:rPr>
              <a:t>Perhitungan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dilakukan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berdasarkan</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konsep</a:t>
            </a:r>
            <a:r>
              <a:rPr lang="en-US" b="1" dirty="0" smtClean="0">
                <a:latin typeface="Arial Narrow" panose="020B0606020202030204" pitchFamily="34" charset="0"/>
                <a:sym typeface="Wingdings" panose="05000000000000000000" pitchFamily="2" charset="2"/>
              </a:rPr>
              <a:t> </a:t>
            </a:r>
            <a:r>
              <a:rPr lang="en-US" b="1" dirty="0" err="1" smtClean="0">
                <a:latin typeface="Arial Narrow" panose="020B0606020202030204" pitchFamily="34" charset="0"/>
                <a:sym typeface="Wingdings" panose="05000000000000000000" pitchFamily="2" charset="2"/>
              </a:rPr>
              <a:t>imbangan</a:t>
            </a:r>
            <a:r>
              <a:rPr lang="en-US" b="1" dirty="0" smtClean="0">
                <a:latin typeface="Arial Narrow" panose="020B0606020202030204" pitchFamily="34" charset="0"/>
                <a:sym typeface="Wingdings" panose="05000000000000000000" pitchFamily="2" charset="2"/>
              </a:rPr>
              <a:t>/</a:t>
            </a:r>
            <a:r>
              <a:rPr lang="en-US" b="1" dirty="0" err="1" smtClean="0">
                <a:latin typeface="Arial Narrow" panose="020B0606020202030204" pitchFamily="34" charset="0"/>
                <a:sym typeface="Wingdings" panose="05000000000000000000" pitchFamily="2" charset="2"/>
              </a:rPr>
              <a:t>neraca</a:t>
            </a:r>
            <a:r>
              <a:rPr lang="en-US" b="1" dirty="0" smtClean="0">
                <a:latin typeface="Arial Narrow" panose="020B0606020202030204" pitchFamily="34" charset="0"/>
                <a:sym typeface="Wingdings" panose="05000000000000000000" pitchFamily="2" charset="2"/>
              </a:rPr>
              <a:t> air</a:t>
            </a:r>
            <a:endParaRPr lang="en-US" b="1" dirty="0">
              <a:latin typeface="Arial Narrow" panose="020B0606020202030204" pitchFamily="34" charset="0"/>
            </a:endParaRPr>
          </a:p>
        </p:txBody>
      </p:sp>
      <p:sp>
        <p:nvSpPr>
          <p:cNvPr id="3" name="Title 2"/>
          <p:cNvSpPr>
            <a:spLocks noGrp="1"/>
          </p:cNvSpPr>
          <p:nvPr>
            <p:ph type="title"/>
          </p:nvPr>
        </p:nvSpPr>
        <p:spPr/>
        <p:txBody>
          <a:bodyPr/>
          <a:lstStyle/>
          <a:p>
            <a:r>
              <a:rPr lang="en-US" dirty="0"/>
              <a:t>DAS – Daerah </a:t>
            </a:r>
            <a:r>
              <a:rPr lang="en-US" dirty="0" err="1"/>
              <a:t>Aliran</a:t>
            </a:r>
            <a:r>
              <a:rPr lang="en-US" dirty="0"/>
              <a:t> Sungai</a:t>
            </a:r>
          </a:p>
        </p:txBody>
      </p:sp>
      <p:pic>
        <p:nvPicPr>
          <p:cNvPr id="5" name="Picture 4"/>
          <p:cNvPicPr>
            <a:picLocks noChangeAspect="1"/>
          </p:cNvPicPr>
          <p:nvPr/>
        </p:nvPicPr>
        <p:blipFill>
          <a:blip r:embed="rId3"/>
          <a:stretch>
            <a:fillRect/>
          </a:stretch>
        </p:blipFill>
        <p:spPr>
          <a:xfrm>
            <a:off x="-1" y="809468"/>
            <a:ext cx="8334531" cy="5591331"/>
          </a:xfrm>
          <a:prstGeom prst="rect">
            <a:avLst/>
          </a:prstGeom>
        </p:spPr>
      </p:pic>
      <p:sp>
        <p:nvSpPr>
          <p:cNvPr id="7" name="TextBox 6"/>
          <p:cNvSpPr txBox="1"/>
          <p:nvPr/>
        </p:nvSpPr>
        <p:spPr>
          <a:xfrm>
            <a:off x="8439463" y="4227227"/>
            <a:ext cx="3432749"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Q = P – Et - F </a:t>
            </a:r>
            <a:r>
              <a:rPr lang="en-US" sz="3600" b="1" u="sng" dirty="0" smtClean="0">
                <a:effectLst>
                  <a:outerShdw blurRad="38100" dist="38100" dir="2700000" algn="tl">
                    <a:srgbClr val="000000">
                      <a:alpha val="43137"/>
                    </a:srgbClr>
                  </a:outerShdw>
                </a:effectLst>
              </a:rPr>
              <a:t>+</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dS</a:t>
            </a:r>
            <a:endParaRPr lang="en-US" sz="3600" b="1" dirty="0">
              <a:effectLst>
                <a:outerShdw blurRad="38100" dist="38100" dir="2700000" algn="tl">
                  <a:srgbClr val="000000">
                    <a:alpha val="43137"/>
                  </a:srgbClr>
                </a:outerShdw>
              </a:effectLst>
            </a:endParaRPr>
          </a:p>
        </p:txBody>
      </p:sp>
      <p:sp>
        <p:nvSpPr>
          <p:cNvPr id="4" name="TextBox 3"/>
          <p:cNvSpPr txBox="1"/>
          <p:nvPr/>
        </p:nvSpPr>
        <p:spPr>
          <a:xfrm>
            <a:off x="8659259" y="4873558"/>
            <a:ext cx="2706190" cy="1323439"/>
          </a:xfrm>
          <a:prstGeom prst="rect">
            <a:avLst/>
          </a:prstGeom>
          <a:noFill/>
        </p:spPr>
        <p:txBody>
          <a:bodyPr wrap="none" rtlCol="0">
            <a:spAutoFit/>
          </a:bodyPr>
          <a:lstStyle/>
          <a:p>
            <a:r>
              <a:rPr lang="en-US" sz="1600" b="1" dirty="0" smtClean="0">
                <a:latin typeface="Arial Narrow" panose="020B0606020202030204" pitchFamily="34" charset="0"/>
              </a:rPr>
              <a:t>Q 	= </a:t>
            </a:r>
            <a:r>
              <a:rPr lang="en-US" sz="1600" b="1" dirty="0" err="1" smtClean="0">
                <a:latin typeface="Arial Narrow" panose="020B0606020202030204" pitchFamily="34" charset="0"/>
              </a:rPr>
              <a:t>Limpasan</a:t>
            </a:r>
            <a:endParaRPr lang="en-US" sz="1600" b="1" dirty="0">
              <a:latin typeface="Arial Narrow" panose="020B0606020202030204" pitchFamily="34" charset="0"/>
            </a:endParaRPr>
          </a:p>
          <a:p>
            <a:r>
              <a:rPr lang="en-US" sz="1600" b="1" dirty="0" smtClean="0">
                <a:latin typeface="Arial Narrow" panose="020B0606020202030204" pitchFamily="34" charset="0"/>
              </a:rPr>
              <a:t>P	= </a:t>
            </a:r>
            <a:r>
              <a:rPr lang="en-US" sz="1600" b="1" dirty="0" err="1" smtClean="0">
                <a:latin typeface="Arial Narrow" panose="020B0606020202030204" pitchFamily="34" charset="0"/>
              </a:rPr>
              <a:t>Hujan</a:t>
            </a:r>
            <a:endParaRPr lang="en-US" sz="1600" b="1" dirty="0" smtClean="0">
              <a:latin typeface="Arial Narrow" panose="020B0606020202030204" pitchFamily="34" charset="0"/>
            </a:endParaRPr>
          </a:p>
          <a:p>
            <a:r>
              <a:rPr lang="en-US" sz="1600" b="1" dirty="0" smtClean="0">
                <a:latin typeface="Arial Narrow" panose="020B0606020202030204" pitchFamily="34" charset="0"/>
              </a:rPr>
              <a:t>Et 	= </a:t>
            </a:r>
            <a:r>
              <a:rPr lang="en-US" sz="1600" b="1" dirty="0" err="1" smtClean="0">
                <a:latin typeface="Arial Narrow" panose="020B0606020202030204" pitchFamily="34" charset="0"/>
              </a:rPr>
              <a:t>Evapotranspirasi</a:t>
            </a:r>
            <a:endParaRPr lang="en-US" sz="1600" b="1" dirty="0" smtClean="0">
              <a:latin typeface="Arial Narrow" panose="020B0606020202030204" pitchFamily="34" charset="0"/>
            </a:endParaRPr>
          </a:p>
          <a:p>
            <a:r>
              <a:rPr lang="en-US" sz="1600" b="1" dirty="0" smtClean="0">
                <a:latin typeface="Arial Narrow" panose="020B0606020202030204" pitchFamily="34" charset="0"/>
              </a:rPr>
              <a:t>F 	= </a:t>
            </a:r>
            <a:r>
              <a:rPr lang="en-US" sz="1600" b="1" dirty="0" err="1" smtClean="0">
                <a:latin typeface="Arial Narrow" panose="020B0606020202030204" pitchFamily="34" charset="0"/>
              </a:rPr>
              <a:t>Infiltrasi</a:t>
            </a:r>
            <a:r>
              <a:rPr lang="en-US" sz="1600" b="1" dirty="0" smtClean="0">
                <a:latin typeface="Arial Narrow" panose="020B0606020202030204" pitchFamily="34" charset="0"/>
              </a:rPr>
              <a:t>/</a:t>
            </a:r>
            <a:r>
              <a:rPr lang="en-US" sz="1600" b="1" dirty="0" err="1" smtClean="0">
                <a:latin typeface="Arial Narrow" panose="020B0606020202030204" pitchFamily="34" charset="0"/>
              </a:rPr>
              <a:t>perkolasi</a:t>
            </a:r>
            <a:endParaRPr lang="en-US" sz="1600" b="1" dirty="0" smtClean="0">
              <a:latin typeface="Arial Narrow" panose="020B0606020202030204" pitchFamily="34" charset="0"/>
            </a:endParaRPr>
          </a:p>
          <a:p>
            <a:r>
              <a:rPr lang="en-US" sz="1600" b="1" dirty="0" err="1" smtClean="0">
                <a:latin typeface="Arial Narrow" panose="020B0606020202030204" pitchFamily="34" charset="0"/>
              </a:rPr>
              <a:t>dS</a:t>
            </a:r>
            <a:r>
              <a:rPr lang="en-US" sz="1600" b="1" dirty="0" smtClean="0">
                <a:latin typeface="Arial Narrow" panose="020B0606020202030204" pitchFamily="34" charset="0"/>
              </a:rPr>
              <a:t> 	= </a:t>
            </a:r>
            <a:r>
              <a:rPr lang="en-US" sz="1600" b="1" dirty="0" err="1" smtClean="0">
                <a:latin typeface="Arial Narrow" panose="020B0606020202030204" pitchFamily="34" charset="0"/>
              </a:rPr>
              <a:t>Simpanan</a:t>
            </a:r>
            <a:r>
              <a:rPr lang="en-US" sz="1600" b="1" dirty="0" smtClean="0">
                <a:latin typeface="Arial Narrow" panose="020B0606020202030204" pitchFamily="34" charset="0"/>
              </a:rPr>
              <a:t>/storage</a:t>
            </a:r>
            <a:endParaRPr lang="id-ID" sz="1600" b="1" dirty="0">
              <a:latin typeface="Arial Narrow" panose="020B0606020202030204" pitchFamily="34" charset="0"/>
            </a:endParaRPr>
          </a:p>
        </p:txBody>
      </p:sp>
      <p:sp>
        <p:nvSpPr>
          <p:cNvPr id="6" name="Oval 5"/>
          <p:cNvSpPr/>
          <p:nvPr/>
        </p:nvSpPr>
        <p:spPr>
          <a:xfrm>
            <a:off x="4010140" y="5794872"/>
            <a:ext cx="220337" cy="1866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4167264" y="5888213"/>
            <a:ext cx="928459" cy="369332"/>
          </a:xfrm>
          <a:prstGeom prst="rect">
            <a:avLst/>
          </a:prstGeom>
          <a:noFill/>
        </p:spPr>
        <p:txBody>
          <a:bodyPr wrap="none" rtlCol="0">
            <a:spAutoFit/>
          </a:bodyPr>
          <a:lstStyle/>
          <a:p>
            <a:r>
              <a:rPr lang="en-US" b="1" dirty="0" smtClean="0">
                <a:solidFill>
                  <a:srgbClr val="FFFF00"/>
                </a:solidFill>
              </a:rPr>
              <a:t>OUTLET</a:t>
            </a:r>
            <a:endParaRPr lang="id-ID" b="1" dirty="0">
              <a:solidFill>
                <a:srgbClr val="FFFF00"/>
              </a:solidFill>
            </a:endParaRPr>
          </a:p>
        </p:txBody>
      </p:sp>
      <p:sp>
        <p:nvSpPr>
          <p:cNvPr id="9" name="Freeform 8"/>
          <p:cNvSpPr/>
          <p:nvPr/>
        </p:nvSpPr>
        <p:spPr>
          <a:xfrm>
            <a:off x="3338111" y="3955055"/>
            <a:ext cx="937566" cy="1839817"/>
          </a:xfrm>
          <a:custGeom>
            <a:avLst/>
            <a:gdLst>
              <a:gd name="connsiteX0" fmla="*/ 903383 w 937566"/>
              <a:gd name="connsiteY0" fmla="*/ 1839817 h 1839817"/>
              <a:gd name="connsiteX1" fmla="*/ 914400 w 937566"/>
              <a:gd name="connsiteY1" fmla="*/ 1784733 h 1839817"/>
              <a:gd name="connsiteX2" fmla="*/ 936434 w 937566"/>
              <a:gd name="connsiteY2" fmla="*/ 1751682 h 1839817"/>
              <a:gd name="connsiteX3" fmla="*/ 837282 w 937566"/>
              <a:gd name="connsiteY3" fmla="*/ 1696598 h 1839817"/>
              <a:gd name="connsiteX4" fmla="*/ 771181 w 937566"/>
              <a:gd name="connsiteY4" fmla="*/ 1652531 h 1839817"/>
              <a:gd name="connsiteX5" fmla="*/ 760164 w 937566"/>
              <a:gd name="connsiteY5" fmla="*/ 1619480 h 1839817"/>
              <a:gd name="connsiteX6" fmla="*/ 705079 w 937566"/>
              <a:gd name="connsiteY6" fmla="*/ 1553379 h 1839817"/>
              <a:gd name="connsiteX7" fmla="*/ 661012 w 937566"/>
              <a:gd name="connsiteY7" fmla="*/ 1355075 h 1839817"/>
              <a:gd name="connsiteX8" fmla="*/ 616944 w 937566"/>
              <a:gd name="connsiteY8" fmla="*/ 1288974 h 1839817"/>
              <a:gd name="connsiteX9" fmla="*/ 550843 w 937566"/>
              <a:gd name="connsiteY9" fmla="*/ 1255923 h 1839817"/>
              <a:gd name="connsiteX10" fmla="*/ 517793 w 937566"/>
              <a:gd name="connsiteY10" fmla="*/ 1244906 h 1839817"/>
              <a:gd name="connsiteX11" fmla="*/ 385590 w 937566"/>
              <a:gd name="connsiteY11" fmla="*/ 1178805 h 1839817"/>
              <a:gd name="connsiteX12" fmla="*/ 319489 w 937566"/>
              <a:gd name="connsiteY12" fmla="*/ 1156772 h 1839817"/>
              <a:gd name="connsiteX13" fmla="*/ 286438 w 937566"/>
              <a:gd name="connsiteY13" fmla="*/ 1145755 h 1839817"/>
              <a:gd name="connsiteX14" fmla="*/ 220337 w 937566"/>
              <a:gd name="connsiteY14" fmla="*/ 1112704 h 1839817"/>
              <a:gd name="connsiteX15" fmla="*/ 187287 w 937566"/>
              <a:gd name="connsiteY15" fmla="*/ 1090670 h 1839817"/>
              <a:gd name="connsiteX16" fmla="*/ 110169 w 937566"/>
              <a:gd name="connsiteY16" fmla="*/ 1046603 h 1839817"/>
              <a:gd name="connsiteX17" fmla="*/ 55084 w 937566"/>
              <a:gd name="connsiteY17" fmla="*/ 969485 h 1839817"/>
              <a:gd name="connsiteX18" fmla="*/ 0 w 937566"/>
              <a:gd name="connsiteY18" fmla="*/ 870333 h 1839817"/>
              <a:gd name="connsiteX19" fmla="*/ 11017 w 937566"/>
              <a:gd name="connsiteY19" fmla="*/ 738131 h 1839817"/>
              <a:gd name="connsiteX20" fmla="*/ 44067 w 937566"/>
              <a:gd name="connsiteY20" fmla="*/ 705080 h 1839817"/>
              <a:gd name="connsiteX21" fmla="*/ 110169 w 937566"/>
              <a:gd name="connsiteY21" fmla="*/ 683046 h 1839817"/>
              <a:gd name="connsiteX22" fmla="*/ 176270 w 937566"/>
              <a:gd name="connsiteY22" fmla="*/ 638979 h 1839817"/>
              <a:gd name="connsiteX23" fmla="*/ 209320 w 937566"/>
              <a:gd name="connsiteY23" fmla="*/ 616945 h 1839817"/>
              <a:gd name="connsiteX24" fmla="*/ 231354 w 937566"/>
              <a:gd name="connsiteY24" fmla="*/ 583894 h 1839817"/>
              <a:gd name="connsiteX25" fmla="*/ 253388 w 937566"/>
              <a:gd name="connsiteY25" fmla="*/ 517793 h 1839817"/>
              <a:gd name="connsiteX26" fmla="*/ 275422 w 937566"/>
              <a:gd name="connsiteY26" fmla="*/ 484743 h 1839817"/>
              <a:gd name="connsiteX27" fmla="*/ 297455 w 937566"/>
              <a:gd name="connsiteY27" fmla="*/ 374574 h 1839817"/>
              <a:gd name="connsiteX28" fmla="*/ 286438 w 937566"/>
              <a:gd name="connsiteY28" fmla="*/ 209321 h 1839817"/>
              <a:gd name="connsiteX29" fmla="*/ 264405 w 937566"/>
              <a:gd name="connsiteY29" fmla="*/ 176270 h 1839817"/>
              <a:gd name="connsiteX30" fmla="*/ 242371 w 937566"/>
              <a:gd name="connsiteY30" fmla="*/ 132203 h 1839817"/>
              <a:gd name="connsiteX31" fmla="*/ 176270 w 937566"/>
              <a:gd name="connsiteY31" fmla="*/ 66102 h 1839817"/>
              <a:gd name="connsiteX32" fmla="*/ 143219 w 937566"/>
              <a:gd name="connsiteY32" fmla="*/ 33051 h 1839817"/>
              <a:gd name="connsiteX33" fmla="*/ 99152 w 937566"/>
              <a:gd name="connsiteY33" fmla="*/ 0 h 183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7566" h="1839817">
                <a:moveTo>
                  <a:pt x="903383" y="1839817"/>
                </a:moveTo>
                <a:cubicBezTo>
                  <a:pt x="907055" y="1821456"/>
                  <a:pt x="907825" y="1802266"/>
                  <a:pt x="914400" y="1784733"/>
                </a:cubicBezTo>
                <a:cubicBezTo>
                  <a:pt x="919049" y="1772335"/>
                  <a:pt x="943003" y="1763178"/>
                  <a:pt x="936434" y="1751682"/>
                </a:cubicBezTo>
                <a:cubicBezTo>
                  <a:pt x="904707" y="1696161"/>
                  <a:pt x="876143" y="1718187"/>
                  <a:pt x="837282" y="1696598"/>
                </a:cubicBezTo>
                <a:cubicBezTo>
                  <a:pt x="814133" y="1683738"/>
                  <a:pt x="771181" y="1652531"/>
                  <a:pt x="771181" y="1652531"/>
                </a:cubicBezTo>
                <a:cubicBezTo>
                  <a:pt x="767509" y="1641514"/>
                  <a:pt x="765357" y="1629867"/>
                  <a:pt x="760164" y="1619480"/>
                </a:cubicBezTo>
                <a:cubicBezTo>
                  <a:pt x="744825" y="1588803"/>
                  <a:pt x="729445" y="1577745"/>
                  <a:pt x="705079" y="1553379"/>
                </a:cubicBezTo>
                <a:cubicBezTo>
                  <a:pt x="704593" y="1550948"/>
                  <a:pt x="669904" y="1368413"/>
                  <a:pt x="661012" y="1355075"/>
                </a:cubicBezTo>
                <a:cubicBezTo>
                  <a:pt x="646323" y="1333041"/>
                  <a:pt x="642066" y="1297348"/>
                  <a:pt x="616944" y="1288974"/>
                </a:cubicBezTo>
                <a:cubicBezTo>
                  <a:pt x="533873" y="1261283"/>
                  <a:pt x="636268" y="1298636"/>
                  <a:pt x="550843" y="1255923"/>
                </a:cubicBezTo>
                <a:cubicBezTo>
                  <a:pt x="540456" y="1250730"/>
                  <a:pt x="527944" y="1250546"/>
                  <a:pt x="517793" y="1244906"/>
                </a:cubicBezTo>
                <a:cubicBezTo>
                  <a:pt x="389654" y="1173718"/>
                  <a:pt x="514274" y="1221701"/>
                  <a:pt x="385590" y="1178805"/>
                </a:cubicBezTo>
                <a:lnTo>
                  <a:pt x="319489" y="1156772"/>
                </a:lnTo>
                <a:lnTo>
                  <a:pt x="286438" y="1145755"/>
                </a:lnTo>
                <a:cubicBezTo>
                  <a:pt x="191722" y="1082609"/>
                  <a:pt x="311560" y="1158316"/>
                  <a:pt x="220337" y="1112704"/>
                </a:cubicBezTo>
                <a:cubicBezTo>
                  <a:pt x="208494" y="1106783"/>
                  <a:pt x="198783" y="1097239"/>
                  <a:pt x="187287" y="1090670"/>
                </a:cubicBezTo>
                <a:cubicBezTo>
                  <a:pt x="152994" y="1071074"/>
                  <a:pt x="139455" y="1071009"/>
                  <a:pt x="110169" y="1046603"/>
                </a:cubicBezTo>
                <a:cubicBezTo>
                  <a:pt x="63433" y="1007656"/>
                  <a:pt x="86270" y="1021462"/>
                  <a:pt x="55084" y="969485"/>
                </a:cubicBezTo>
                <a:cubicBezTo>
                  <a:pt x="-1738" y="874783"/>
                  <a:pt x="22160" y="936812"/>
                  <a:pt x="0" y="870333"/>
                </a:cubicBezTo>
                <a:cubicBezTo>
                  <a:pt x="3672" y="826266"/>
                  <a:pt x="-377" y="780858"/>
                  <a:pt x="11017" y="738131"/>
                </a:cubicBezTo>
                <a:cubicBezTo>
                  <a:pt x="15031" y="723077"/>
                  <a:pt x="30448" y="712646"/>
                  <a:pt x="44067" y="705080"/>
                </a:cubicBezTo>
                <a:cubicBezTo>
                  <a:pt x="64370" y="693800"/>
                  <a:pt x="110169" y="683046"/>
                  <a:pt x="110169" y="683046"/>
                </a:cubicBezTo>
                <a:lnTo>
                  <a:pt x="176270" y="638979"/>
                </a:lnTo>
                <a:lnTo>
                  <a:pt x="209320" y="616945"/>
                </a:lnTo>
                <a:cubicBezTo>
                  <a:pt x="216665" y="605928"/>
                  <a:pt x="225976" y="595994"/>
                  <a:pt x="231354" y="583894"/>
                </a:cubicBezTo>
                <a:cubicBezTo>
                  <a:pt x="240787" y="562670"/>
                  <a:pt x="240505" y="537118"/>
                  <a:pt x="253388" y="517793"/>
                </a:cubicBezTo>
                <a:lnTo>
                  <a:pt x="275422" y="484743"/>
                </a:lnTo>
                <a:cubicBezTo>
                  <a:pt x="282700" y="455628"/>
                  <a:pt x="297455" y="401580"/>
                  <a:pt x="297455" y="374574"/>
                </a:cubicBezTo>
                <a:cubicBezTo>
                  <a:pt x="297455" y="319367"/>
                  <a:pt x="295514" y="263776"/>
                  <a:pt x="286438" y="209321"/>
                </a:cubicBezTo>
                <a:cubicBezTo>
                  <a:pt x="284261" y="196261"/>
                  <a:pt x="270974" y="187766"/>
                  <a:pt x="264405" y="176270"/>
                </a:cubicBezTo>
                <a:cubicBezTo>
                  <a:pt x="256257" y="162011"/>
                  <a:pt x="252630" y="145027"/>
                  <a:pt x="242371" y="132203"/>
                </a:cubicBezTo>
                <a:cubicBezTo>
                  <a:pt x="222905" y="107871"/>
                  <a:pt x="198304" y="88136"/>
                  <a:pt x="176270" y="66102"/>
                </a:cubicBezTo>
                <a:cubicBezTo>
                  <a:pt x="165253" y="55085"/>
                  <a:pt x="156183" y="41694"/>
                  <a:pt x="143219" y="33051"/>
                </a:cubicBezTo>
                <a:cubicBezTo>
                  <a:pt x="105848" y="8136"/>
                  <a:pt x="119531" y="20379"/>
                  <a:pt x="99152"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9"/>
          <p:cNvSpPr/>
          <p:nvPr/>
        </p:nvSpPr>
        <p:spPr>
          <a:xfrm>
            <a:off x="3964924" y="2302525"/>
            <a:ext cx="1125125" cy="3018622"/>
          </a:xfrm>
          <a:custGeom>
            <a:avLst/>
            <a:gdLst>
              <a:gd name="connsiteX0" fmla="*/ 23182 w 1125125"/>
              <a:gd name="connsiteY0" fmla="*/ 2996588 h 3018622"/>
              <a:gd name="connsiteX1" fmla="*/ 254536 w 1125125"/>
              <a:gd name="connsiteY1" fmla="*/ 3007605 h 3018622"/>
              <a:gd name="connsiteX2" fmla="*/ 309621 w 1125125"/>
              <a:gd name="connsiteY2" fmla="*/ 3018622 h 3018622"/>
              <a:gd name="connsiteX3" fmla="*/ 507924 w 1125125"/>
              <a:gd name="connsiteY3" fmla="*/ 3007605 h 3018622"/>
              <a:gd name="connsiteX4" fmla="*/ 518941 w 1125125"/>
              <a:gd name="connsiteY4" fmla="*/ 2974555 h 3018622"/>
              <a:gd name="connsiteX5" fmla="*/ 441823 w 1125125"/>
              <a:gd name="connsiteY5" fmla="*/ 2875403 h 3018622"/>
              <a:gd name="connsiteX6" fmla="*/ 320637 w 1125125"/>
              <a:gd name="connsiteY6" fmla="*/ 2853369 h 3018622"/>
              <a:gd name="connsiteX7" fmla="*/ 254536 w 1125125"/>
              <a:gd name="connsiteY7" fmla="*/ 2820318 h 3018622"/>
              <a:gd name="connsiteX8" fmla="*/ 232503 w 1125125"/>
              <a:gd name="connsiteY8" fmla="*/ 2754217 h 3018622"/>
              <a:gd name="connsiteX9" fmla="*/ 210469 w 1125125"/>
              <a:gd name="connsiteY9" fmla="*/ 2721167 h 3018622"/>
              <a:gd name="connsiteX10" fmla="*/ 243519 w 1125125"/>
              <a:gd name="connsiteY10" fmla="*/ 2644048 h 3018622"/>
              <a:gd name="connsiteX11" fmla="*/ 309621 w 1125125"/>
              <a:gd name="connsiteY11" fmla="*/ 2622015 h 3018622"/>
              <a:gd name="connsiteX12" fmla="*/ 298604 w 1125125"/>
              <a:gd name="connsiteY12" fmla="*/ 2566930 h 3018622"/>
              <a:gd name="connsiteX13" fmla="*/ 188435 w 1125125"/>
              <a:gd name="connsiteY13" fmla="*/ 2522863 h 3018622"/>
              <a:gd name="connsiteX14" fmla="*/ 111317 w 1125125"/>
              <a:gd name="connsiteY14" fmla="*/ 2511846 h 3018622"/>
              <a:gd name="connsiteX15" fmla="*/ 89283 w 1125125"/>
              <a:gd name="connsiteY15" fmla="*/ 2478795 h 3018622"/>
              <a:gd name="connsiteX16" fmla="*/ 111317 w 1125125"/>
              <a:gd name="connsiteY16" fmla="*/ 2445745 h 3018622"/>
              <a:gd name="connsiteX17" fmla="*/ 144368 w 1125125"/>
              <a:gd name="connsiteY17" fmla="*/ 2434728 h 3018622"/>
              <a:gd name="connsiteX18" fmla="*/ 243519 w 1125125"/>
              <a:gd name="connsiteY18" fmla="*/ 2423711 h 3018622"/>
              <a:gd name="connsiteX19" fmla="*/ 232503 w 1125125"/>
              <a:gd name="connsiteY19" fmla="*/ 2335576 h 3018622"/>
              <a:gd name="connsiteX20" fmla="*/ 166401 w 1125125"/>
              <a:gd name="connsiteY20" fmla="*/ 2291509 h 3018622"/>
              <a:gd name="connsiteX21" fmla="*/ 122334 w 1125125"/>
              <a:gd name="connsiteY21" fmla="*/ 2225408 h 3018622"/>
              <a:gd name="connsiteX22" fmla="*/ 78266 w 1125125"/>
              <a:gd name="connsiteY22" fmla="*/ 2148289 h 3018622"/>
              <a:gd name="connsiteX23" fmla="*/ 89283 w 1125125"/>
              <a:gd name="connsiteY23" fmla="*/ 2082188 h 3018622"/>
              <a:gd name="connsiteX24" fmla="*/ 188435 w 1125125"/>
              <a:gd name="connsiteY24" fmla="*/ 2038121 h 3018622"/>
              <a:gd name="connsiteX25" fmla="*/ 254536 w 1125125"/>
              <a:gd name="connsiteY25" fmla="*/ 1994053 h 3018622"/>
              <a:gd name="connsiteX26" fmla="*/ 243519 w 1125125"/>
              <a:gd name="connsiteY26" fmla="*/ 1949986 h 3018622"/>
              <a:gd name="connsiteX27" fmla="*/ 210469 w 1125125"/>
              <a:gd name="connsiteY27" fmla="*/ 1927952 h 3018622"/>
              <a:gd name="connsiteX28" fmla="*/ 23182 w 1125125"/>
              <a:gd name="connsiteY28" fmla="*/ 1905918 h 3018622"/>
              <a:gd name="connsiteX29" fmla="*/ 1148 w 1125125"/>
              <a:gd name="connsiteY29" fmla="*/ 1872868 h 3018622"/>
              <a:gd name="connsiteX30" fmla="*/ 12165 w 1125125"/>
              <a:gd name="connsiteY30" fmla="*/ 1817783 h 3018622"/>
              <a:gd name="connsiteX31" fmla="*/ 155384 w 1125125"/>
              <a:gd name="connsiteY31" fmla="*/ 1784733 h 3018622"/>
              <a:gd name="connsiteX32" fmla="*/ 254536 w 1125125"/>
              <a:gd name="connsiteY32" fmla="*/ 1740665 h 3018622"/>
              <a:gd name="connsiteX33" fmla="*/ 276570 w 1125125"/>
              <a:gd name="connsiteY33" fmla="*/ 1707615 h 3018622"/>
              <a:gd name="connsiteX34" fmla="*/ 210469 w 1125125"/>
              <a:gd name="connsiteY34" fmla="*/ 1663547 h 3018622"/>
              <a:gd name="connsiteX35" fmla="*/ 177418 w 1125125"/>
              <a:gd name="connsiteY35" fmla="*/ 1641514 h 3018622"/>
              <a:gd name="connsiteX36" fmla="*/ 199452 w 1125125"/>
              <a:gd name="connsiteY36" fmla="*/ 1553379 h 3018622"/>
              <a:gd name="connsiteX37" fmla="*/ 232503 w 1125125"/>
              <a:gd name="connsiteY37" fmla="*/ 1542362 h 3018622"/>
              <a:gd name="connsiteX38" fmla="*/ 342671 w 1125125"/>
              <a:gd name="connsiteY38" fmla="*/ 1520328 h 3018622"/>
              <a:gd name="connsiteX39" fmla="*/ 364705 w 1125125"/>
              <a:gd name="connsiteY39" fmla="*/ 1487277 h 3018622"/>
              <a:gd name="connsiteX40" fmla="*/ 353688 w 1125125"/>
              <a:gd name="connsiteY40" fmla="*/ 1421176 h 3018622"/>
              <a:gd name="connsiteX41" fmla="*/ 320637 w 1125125"/>
              <a:gd name="connsiteY41" fmla="*/ 1410159 h 3018622"/>
              <a:gd name="connsiteX42" fmla="*/ 265553 w 1125125"/>
              <a:gd name="connsiteY42" fmla="*/ 1388126 h 3018622"/>
              <a:gd name="connsiteX43" fmla="*/ 441823 w 1125125"/>
              <a:gd name="connsiteY43" fmla="*/ 1333041 h 3018622"/>
              <a:gd name="connsiteX44" fmla="*/ 452840 w 1125125"/>
              <a:gd name="connsiteY44" fmla="*/ 1299991 h 3018622"/>
              <a:gd name="connsiteX45" fmla="*/ 463857 w 1125125"/>
              <a:gd name="connsiteY45" fmla="*/ 1200839 h 3018622"/>
              <a:gd name="connsiteX46" fmla="*/ 529958 w 1125125"/>
              <a:gd name="connsiteY46" fmla="*/ 1211856 h 3018622"/>
              <a:gd name="connsiteX47" fmla="*/ 629110 w 1125125"/>
              <a:gd name="connsiteY47" fmla="*/ 1255923 h 3018622"/>
              <a:gd name="connsiteX48" fmla="*/ 673177 w 1125125"/>
              <a:gd name="connsiteY48" fmla="*/ 1266940 h 3018622"/>
              <a:gd name="connsiteX49" fmla="*/ 706228 w 1125125"/>
              <a:gd name="connsiteY49" fmla="*/ 1200839 h 3018622"/>
              <a:gd name="connsiteX50" fmla="*/ 717245 w 1125125"/>
              <a:gd name="connsiteY50" fmla="*/ 1123721 h 3018622"/>
              <a:gd name="connsiteX51" fmla="*/ 750295 w 1125125"/>
              <a:gd name="connsiteY51" fmla="*/ 1101687 h 3018622"/>
              <a:gd name="connsiteX52" fmla="*/ 816396 w 1125125"/>
              <a:gd name="connsiteY52" fmla="*/ 1079653 h 3018622"/>
              <a:gd name="connsiteX53" fmla="*/ 827413 w 1125125"/>
              <a:gd name="connsiteY53" fmla="*/ 1035586 h 3018622"/>
              <a:gd name="connsiteX54" fmla="*/ 860464 w 1125125"/>
              <a:gd name="connsiteY54" fmla="*/ 1013552 h 3018622"/>
              <a:gd name="connsiteX55" fmla="*/ 1003683 w 1125125"/>
              <a:gd name="connsiteY55" fmla="*/ 991518 h 3018622"/>
              <a:gd name="connsiteX56" fmla="*/ 1080801 w 1125125"/>
              <a:gd name="connsiteY56" fmla="*/ 969485 h 3018622"/>
              <a:gd name="connsiteX57" fmla="*/ 1113852 w 1125125"/>
              <a:gd name="connsiteY57" fmla="*/ 958468 h 3018622"/>
              <a:gd name="connsiteX58" fmla="*/ 1124869 w 1125125"/>
              <a:gd name="connsiteY58" fmla="*/ 925417 h 3018622"/>
              <a:gd name="connsiteX59" fmla="*/ 1102835 w 1125125"/>
              <a:gd name="connsiteY59" fmla="*/ 892367 h 3018622"/>
              <a:gd name="connsiteX60" fmla="*/ 1003683 w 1125125"/>
              <a:gd name="connsiteY60" fmla="*/ 837282 h 3018622"/>
              <a:gd name="connsiteX61" fmla="*/ 915548 w 1125125"/>
              <a:gd name="connsiteY61" fmla="*/ 804232 h 3018622"/>
              <a:gd name="connsiteX62" fmla="*/ 871481 w 1125125"/>
              <a:gd name="connsiteY62" fmla="*/ 782198 h 3018622"/>
              <a:gd name="connsiteX63" fmla="*/ 761312 w 1125125"/>
              <a:gd name="connsiteY63" fmla="*/ 760164 h 3018622"/>
              <a:gd name="connsiteX64" fmla="*/ 695211 w 1125125"/>
              <a:gd name="connsiteY64" fmla="*/ 716097 h 3018622"/>
              <a:gd name="connsiteX65" fmla="*/ 662160 w 1125125"/>
              <a:gd name="connsiteY65" fmla="*/ 694063 h 3018622"/>
              <a:gd name="connsiteX66" fmla="*/ 629110 w 1125125"/>
              <a:gd name="connsiteY66" fmla="*/ 616945 h 3018622"/>
              <a:gd name="connsiteX67" fmla="*/ 607076 w 1125125"/>
              <a:gd name="connsiteY67" fmla="*/ 495759 h 3018622"/>
              <a:gd name="connsiteX68" fmla="*/ 540975 w 1125125"/>
              <a:gd name="connsiteY68" fmla="*/ 440675 h 3018622"/>
              <a:gd name="connsiteX69" fmla="*/ 441823 w 1125125"/>
              <a:gd name="connsiteY69" fmla="*/ 396608 h 3018622"/>
              <a:gd name="connsiteX70" fmla="*/ 386739 w 1125125"/>
              <a:gd name="connsiteY70" fmla="*/ 330506 h 3018622"/>
              <a:gd name="connsiteX71" fmla="*/ 342671 w 1125125"/>
              <a:gd name="connsiteY71" fmla="*/ 231355 h 3018622"/>
              <a:gd name="connsiteX72" fmla="*/ 320637 w 1125125"/>
              <a:gd name="connsiteY72" fmla="*/ 165253 h 3018622"/>
              <a:gd name="connsiteX73" fmla="*/ 309621 w 1125125"/>
              <a:gd name="connsiteY73" fmla="*/ 0 h 30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5125" h="3018622">
                <a:moveTo>
                  <a:pt x="23182" y="2996588"/>
                </a:moveTo>
                <a:cubicBezTo>
                  <a:pt x="100300" y="3000260"/>
                  <a:pt x="177558" y="3001684"/>
                  <a:pt x="254536" y="3007605"/>
                </a:cubicBezTo>
                <a:cubicBezTo>
                  <a:pt x="273206" y="3009041"/>
                  <a:pt x="290896" y="3018622"/>
                  <a:pt x="309621" y="3018622"/>
                </a:cubicBezTo>
                <a:cubicBezTo>
                  <a:pt x="375824" y="3018622"/>
                  <a:pt x="441823" y="3011277"/>
                  <a:pt x="507924" y="3007605"/>
                </a:cubicBezTo>
                <a:cubicBezTo>
                  <a:pt x="511596" y="2996588"/>
                  <a:pt x="522613" y="2985572"/>
                  <a:pt x="518941" y="2974555"/>
                </a:cubicBezTo>
                <a:cubicBezTo>
                  <a:pt x="512687" y="2955792"/>
                  <a:pt x="466268" y="2891699"/>
                  <a:pt x="441823" y="2875403"/>
                </a:cubicBezTo>
                <a:cubicBezTo>
                  <a:pt x="418308" y="2859726"/>
                  <a:pt x="324376" y="2853836"/>
                  <a:pt x="320637" y="2853369"/>
                </a:cubicBezTo>
                <a:cubicBezTo>
                  <a:pt x="302629" y="2847366"/>
                  <a:pt x="265776" y="2838302"/>
                  <a:pt x="254536" y="2820318"/>
                </a:cubicBezTo>
                <a:cubicBezTo>
                  <a:pt x="242227" y="2800623"/>
                  <a:pt x="239847" y="2776251"/>
                  <a:pt x="232503" y="2754217"/>
                </a:cubicBezTo>
                <a:cubicBezTo>
                  <a:pt x="228316" y="2741656"/>
                  <a:pt x="217814" y="2732184"/>
                  <a:pt x="210469" y="2721167"/>
                </a:cubicBezTo>
                <a:cubicBezTo>
                  <a:pt x="196130" y="2678151"/>
                  <a:pt x="185431" y="2678900"/>
                  <a:pt x="243519" y="2644048"/>
                </a:cubicBezTo>
                <a:cubicBezTo>
                  <a:pt x="263435" y="2632098"/>
                  <a:pt x="309621" y="2622015"/>
                  <a:pt x="309621" y="2622015"/>
                </a:cubicBezTo>
                <a:cubicBezTo>
                  <a:pt x="305949" y="2603653"/>
                  <a:pt x="308528" y="2582809"/>
                  <a:pt x="298604" y="2566930"/>
                </a:cubicBezTo>
                <a:cubicBezTo>
                  <a:pt x="273685" y="2527061"/>
                  <a:pt x="227611" y="2528890"/>
                  <a:pt x="188435" y="2522863"/>
                </a:cubicBezTo>
                <a:cubicBezTo>
                  <a:pt x="162770" y="2518914"/>
                  <a:pt x="137023" y="2515518"/>
                  <a:pt x="111317" y="2511846"/>
                </a:cubicBezTo>
                <a:cubicBezTo>
                  <a:pt x="103972" y="2500829"/>
                  <a:pt x="89283" y="2492036"/>
                  <a:pt x="89283" y="2478795"/>
                </a:cubicBezTo>
                <a:cubicBezTo>
                  <a:pt x="89283" y="2465554"/>
                  <a:pt x="100978" y="2454016"/>
                  <a:pt x="111317" y="2445745"/>
                </a:cubicBezTo>
                <a:cubicBezTo>
                  <a:pt x="120385" y="2438491"/>
                  <a:pt x="132913" y="2436637"/>
                  <a:pt x="144368" y="2434728"/>
                </a:cubicBezTo>
                <a:cubicBezTo>
                  <a:pt x="177169" y="2429261"/>
                  <a:pt x="210469" y="2427383"/>
                  <a:pt x="243519" y="2423711"/>
                </a:cubicBezTo>
                <a:cubicBezTo>
                  <a:pt x="282537" y="2397699"/>
                  <a:pt x="316048" y="2391272"/>
                  <a:pt x="232503" y="2335576"/>
                </a:cubicBezTo>
                <a:lnTo>
                  <a:pt x="166401" y="2291509"/>
                </a:lnTo>
                <a:cubicBezTo>
                  <a:pt x="151712" y="2269475"/>
                  <a:pt x="134177" y="2249093"/>
                  <a:pt x="122334" y="2225408"/>
                </a:cubicBezTo>
                <a:cubicBezTo>
                  <a:pt x="94379" y="2169497"/>
                  <a:pt x="109410" y="2195005"/>
                  <a:pt x="78266" y="2148289"/>
                </a:cubicBezTo>
                <a:cubicBezTo>
                  <a:pt x="81938" y="2126255"/>
                  <a:pt x="79293" y="2102167"/>
                  <a:pt x="89283" y="2082188"/>
                </a:cubicBezTo>
                <a:cubicBezTo>
                  <a:pt x="100493" y="2059768"/>
                  <a:pt x="181983" y="2042423"/>
                  <a:pt x="188435" y="2038121"/>
                </a:cubicBezTo>
                <a:lnTo>
                  <a:pt x="254536" y="1994053"/>
                </a:lnTo>
                <a:cubicBezTo>
                  <a:pt x="250864" y="1979364"/>
                  <a:pt x="251918" y="1962584"/>
                  <a:pt x="243519" y="1949986"/>
                </a:cubicBezTo>
                <a:cubicBezTo>
                  <a:pt x="236175" y="1938969"/>
                  <a:pt x="222312" y="1933873"/>
                  <a:pt x="210469" y="1927952"/>
                </a:cubicBezTo>
                <a:cubicBezTo>
                  <a:pt x="160390" y="1902912"/>
                  <a:pt x="47549" y="1907659"/>
                  <a:pt x="23182" y="1905918"/>
                </a:cubicBezTo>
                <a:cubicBezTo>
                  <a:pt x="15837" y="1894901"/>
                  <a:pt x="2790" y="1886006"/>
                  <a:pt x="1148" y="1872868"/>
                </a:cubicBezTo>
                <a:cubicBezTo>
                  <a:pt x="-1175" y="1854287"/>
                  <a:pt x="-1076" y="1831024"/>
                  <a:pt x="12165" y="1817783"/>
                </a:cubicBezTo>
                <a:cubicBezTo>
                  <a:pt x="32327" y="1797621"/>
                  <a:pt x="134178" y="1787763"/>
                  <a:pt x="155384" y="1784733"/>
                </a:cubicBezTo>
                <a:cubicBezTo>
                  <a:pt x="234047" y="1758512"/>
                  <a:pt x="202161" y="1775583"/>
                  <a:pt x="254536" y="1740665"/>
                </a:cubicBezTo>
                <a:cubicBezTo>
                  <a:pt x="261881" y="1729648"/>
                  <a:pt x="278747" y="1720675"/>
                  <a:pt x="276570" y="1707615"/>
                </a:cubicBezTo>
                <a:cubicBezTo>
                  <a:pt x="270874" y="1673441"/>
                  <a:pt x="231791" y="1674208"/>
                  <a:pt x="210469" y="1663547"/>
                </a:cubicBezTo>
                <a:cubicBezTo>
                  <a:pt x="198626" y="1657626"/>
                  <a:pt x="188435" y="1648858"/>
                  <a:pt x="177418" y="1641514"/>
                </a:cubicBezTo>
                <a:cubicBezTo>
                  <a:pt x="184763" y="1612136"/>
                  <a:pt x="170723" y="1562955"/>
                  <a:pt x="199452" y="1553379"/>
                </a:cubicBezTo>
                <a:cubicBezTo>
                  <a:pt x="210469" y="1549707"/>
                  <a:pt x="221187" y="1544973"/>
                  <a:pt x="232503" y="1542362"/>
                </a:cubicBezTo>
                <a:cubicBezTo>
                  <a:pt x="268994" y="1533941"/>
                  <a:pt x="342671" y="1520328"/>
                  <a:pt x="342671" y="1520328"/>
                </a:cubicBezTo>
                <a:cubicBezTo>
                  <a:pt x="350016" y="1509311"/>
                  <a:pt x="363243" y="1500437"/>
                  <a:pt x="364705" y="1487277"/>
                </a:cubicBezTo>
                <a:cubicBezTo>
                  <a:pt x="367172" y="1465076"/>
                  <a:pt x="364771" y="1440570"/>
                  <a:pt x="353688" y="1421176"/>
                </a:cubicBezTo>
                <a:cubicBezTo>
                  <a:pt x="347926" y="1411093"/>
                  <a:pt x="331511" y="1414237"/>
                  <a:pt x="320637" y="1410159"/>
                </a:cubicBezTo>
                <a:cubicBezTo>
                  <a:pt x="302120" y="1403215"/>
                  <a:pt x="283914" y="1395470"/>
                  <a:pt x="265553" y="1388126"/>
                </a:cubicBezTo>
                <a:cubicBezTo>
                  <a:pt x="362362" y="1323586"/>
                  <a:pt x="305304" y="1346693"/>
                  <a:pt x="441823" y="1333041"/>
                </a:cubicBezTo>
                <a:cubicBezTo>
                  <a:pt x="445495" y="1322024"/>
                  <a:pt x="450931" y="1311446"/>
                  <a:pt x="452840" y="1299991"/>
                </a:cubicBezTo>
                <a:cubicBezTo>
                  <a:pt x="458307" y="1267189"/>
                  <a:pt x="441959" y="1225865"/>
                  <a:pt x="463857" y="1200839"/>
                </a:cubicBezTo>
                <a:cubicBezTo>
                  <a:pt x="478566" y="1184028"/>
                  <a:pt x="507924" y="1208184"/>
                  <a:pt x="529958" y="1211856"/>
                </a:cubicBezTo>
                <a:cubicBezTo>
                  <a:pt x="568350" y="1231051"/>
                  <a:pt x="586911" y="1241857"/>
                  <a:pt x="629110" y="1255923"/>
                </a:cubicBezTo>
                <a:cubicBezTo>
                  <a:pt x="643474" y="1260711"/>
                  <a:pt x="658488" y="1263268"/>
                  <a:pt x="673177" y="1266940"/>
                </a:cubicBezTo>
                <a:cubicBezTo>
                  <a:pt x="691746" y="1239086"/>
                  <a:pt x="699712" y="1233418"/>
                  <a:pt x="706228" y="1200839"/>
                </a:cubicBezTo>
                <a:cubicBezTo>
                  <a:pt x="711321" y="1175376"/>
                  <a:pt x="706699" y="1147450"/>
                  <a:pt x="717245" y="1123721"/>
                </a:cubicBezTo>
                <a:cubicBezTo>
                  <a:pt x="722622" y="1111622"/>
                  <a:pt x="738196" y="1107065"/>
                  <a:pt x="750295" y="1101687"/>
                </a:cubicBezTo>
                <a:cubicBezTo>
                  <a:pt x="771519" y="1092254"/>
                  <a:pt x="816396" y="1079653"/>
                  <a:pt x="816396" y="1079653"/>
                </a:cubicBezTo>
                <a:cubicBezTo>
                  <a:pt x="820068" y="1064964"/>
                  <a:pt x="819014" y="1048184"/>
                  <a:pt x="827413" y="1035586"/>
                </a:cubicBezTo>
                <a:cubicBezTo>
                  <a:pt x="834758" y="1024569"/>
                  <a:pt x="848621" y="1019473"/>
                  <a:pt x="860464" y="1013552"/>
                </a:cubicBezTo>
                <a:cubicBezTo>
                  <a:pt x="900167" y="993700"/>
                  <a:pt x="972087" y="994678"/>
                  <a:pt x="1003683" y="991518"/>
                </a:cubicBezTo>
                <a:cubicBezTo>
                  <a:pt x="1082948" y="965099"/>
                  <a:pt x="983941" y="997160"/>
                  <a:pt x="1080801" y="969485"/>
                </a:cubicBezTo>
                <a:cubicBezTo>
                  <a:pt x="1091967" y="966295"/>
                  <a:pt x="1102835" y="962140"/>
                  <a:pt x="1113852" y="958468"/>
                </a:cubicBezTo>
                <a:cubicBezTo>
                  <a:pt x="1117524" y="947451"/>
                  <a:pt x="1126778" y="936872"/>
                  <a:pt x="1124869" y="925417"/>
                </a:cubicBezTo>
                <a:cubicBezTo>
                  <a:pt x="1122692" y="912357"/>
                  <a:pt x="1112800" y="901086"/>
                  <a:pt x="1102835" y="892367"/>
                </a:cubicBezTo>
                <a:cubicBezTo>
                  <a:pt x="1034125" y="832246"/>
                  <a:pt x="1058763" y="860888"/>
                  <a:pt x="1003683" y="837282"/>
                </a:cubicBezTo>
                <a:cubicBezTo>
                  <a:pt x="923031" y="802716"/>
                  <a:pt x="996793" y="824541"/>
                  <a:pt x="915548" y="804232"/>
                </a:cubicBezTo>
                <a:cubicBezTo>
                  <a:pt x="900859" y="796887"/>
                  <a:pt x="887272" y="786710"/>
                  <a:pt x="871481" y="782198"/>
                </a:cubicBezTo>
                <a:cubicBezTo>
                  <a:pt x="835472" y="771909"/>
                  <a:pt x="761312" y="760164"/>
                  <a:pt x="761312" y="760164"/>
                </a:cubicBezTo>
                <a:lnTo>
                  <a:pt x="695211" y="716097"/>
                </a:lnTo>
                <a:lnTo>
                  <a:pt x="662160" y="694063"/>
                </a:lnTo>
                <a:cubicBezTo>
                  <a:pt x="651310" y="672362"/>
                  <a:pt x="633741" y="642415"/>
                  <a:pt x="629110" y="616945"/>
                </a:cubicBezTo>
                <a:cubicBezTo>
                  <a:pt x="628351" y="612771"/>
                  <a:pt x="622867" y="519445"/>
                  <a:pt x="607076" y="495759"/>
                </a:cubicBezTo>
                <a:cubicBezTo>
                  <a:pt x="596154" y="479376"/>
                  <a:pt x="560226" y="449231"/>
                  <a:pt x="540975" y="440675"/>
                </a:cubicBezTo>
                <a:cubicBezTo>
                  <a:pt x="479216" y="413226"/>
                  <a:pt x="484563" y="432224"/>
                  <a:pt x="441823" y="396608"/>
                </a:cubicBezTo>
                <a:cubicBezTo>
                  <a:pt x="423508" y="381345"/>
                  <a:pt x="396935" y="353447"/>
                  <a:pt x="386739" y="330506"/>
                </a:cubicBezTo>
                <a:cubicBezTo>
                  <a:pt x="334302" y="212521"/>
                  <a:pt x="392534" y="306147"/>
                  <a:pt x="342671" y="231355"/>
                </a:cubicBezTo>
                <a:lnTo>
                  <a:pt x="320637" y="165253"/>
                </a:lnTo>
                <a:cubicBezTo>
                  <a:pt x="295686" y="90400"/>
                  <a:pt x="309621" y="143804"/>
                  <a:pt x="309621"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10"/>
          <p:cNvSpPr/>
          <p:nvPr/>
        </p:nvSpPr>
        <p:spPr>
          <a:xfrm>
            <a:off x="4417764" y="3778786"/>
            <a:ext cx="727113" cy="1432192"/>
          </a:xfrm>
          <a:custGeom>
            <a:avLst/>
            <a:gdLst>
              <a:gd name="connsiteX0" fmla="*/ 0 w 727113"/>
              <a:gd name="connsiteY0" fmla="*/ 1432192 h 1432192"/>
              <a:gd name="connsiteX1" fmla="*/ 55084 w 727113"/>
              <a:gd name="connsiteY1" fmla="*/ 1421175 h 1432192"/>
              <a:gd name="connsiteX2" fmla="*/ 121185 w 727113"/>
              <a:gd name="connsiteY2" fmla="*/ 1399142 h 1432192"/>
              <a:gd name="connsiteX3" fmla="*/ 132202 w 727113"/>
              <a:gd name="connsiteY3" fmla="*/ 1366091 h 1432192"/>
              <a:gd name="connsiteX4" fmla="*/ 165253 w 727113"/>
              <a:gd name="connsiteY4" fmla="*/ 1101686 h 1432192"/>
              <a:gd name="connsiteX5" fmla="*/ 198303 w 727113"/>
              <a:gd name="connsiteY5" fmla="*/ 1079653 h 1432192"/>
              <a:gd name="connsiteX6" fmla="*/ 517793 w 727113"/>
              <a:gd name="connsiteY6" fmla="*/ 1079653 h 1432192"/>
              <a:gd name="connsiteX7" fmla="*/ 539826 w 727113"/>
              <a:gd name="connsiteY7" fmla="*/ 1046602 h 1432192"/>
              <a:gd name="connsiteX8" fmla="*/ 572877 w 727113"/>
              <a:gd name="connsiteY8" fmla="*/ 1035585 h 1432192"/>
              <a:gd name="connsiteX9" fmla="*/ 561860 w 727113"/>
              <a:gd name="connsiteY9" fmla="*/ 969484 h 1432192"/>
              <a:gd name="connsiteX10" fmla="*/ 495759 w 727113"/>
              <a:gd name="connsiteY10" fmla="*/ 903383 h 1432192"/>
              <a:gd name="connsiteX11" fmla="*/ 484742 w 727113"/>
              <a:gd name="connsiteY11" fmla="*/ 859315 h 1432192"/>
              <a:gd name="connsiteX12" fmla="*/ 506776 w 727113"/>
              <a:gd name="connsiteY12" fmla="*/ 760163 h 1432192"/>
              <a:gd name="connsiteX13" fmla="*/ 528809 w 727113"/>
              <a:gd name="connsiteY13" fmla="*/ 727113 h 1432192"/>
              <a:gd name="connsiteX14" fmla="*/ 495759 w 727113"/>
              <a:gd name="connsiteY14" fmla="*/ 616944 h 1432192"/>
              <a:gd name="connsiteX15" fmla="*/ 473725 w 727113"/>
              <a:gd name="connsiteY15" fmla="*/ 572877 h 1432192"/>
              <a:gd name="connsiteX16" fmla="*/ 484742 w 727113"/>
              <a:gd name="connsiteY16" fmla="*/ 374573 h 1432192"/>
              <a:gd name="connsiteX17" fmla="*/ 462708 w 727113"/>
              <a:gd name="connsiteY17" fmla="*/ 341522 h 1432192"/>
              <a:gd name="connsiteX18" fmla="*/ 429658 w 727113"/>
              <a:gd name="connsiteY18" fmla="*/ 330506 h 1432192"/>
              <a:gd name="connsiteX19" fmla="*/ 407624 w 727113"/>
              <a:gd name="connsiteY19" fmla="*/ 297455 h 1432192"/>
              <a:gd name="connsiteX20" fmla="*/ 407624 w 727113"/>
              <a:gd name="connsiteY20" fmla="*/ 209320 h 1432192"/>
              <a:gd name="connsiteX21" fmla="*/ 473725 w 727113"/>
              <a:gd name="connsiteY21" fmla="*/ 176269 h 1432192"/>
              <a:gd name="connsiteX22" fmla="*/ 539826 w 727113"/>
              <a:gd name="connsiteY22" fmla="*/ 143219 h 1432192"/>
              <a:gd name="connsiteX23" fmla="*/ 572877 w 727113"/>
              <a:gd name="connsiteY23" fmla="*/ 110168 h 1432192"/>
              <a:gd name="connsiteX24" fmla="*/ 661012 w 727113"/>
              <a:gd name="connsiteY24" fmla="*/ 0 h 1432192"/>
              <a:gd name="connsiteX25" fmla="*/ 727113 w 727113"/>
              <a:gd name="connsiteY25" fmla="*/ 0 h 14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7113" h="1432192">
                <a:moveTo>
                  <a:pt x="0" y="1432192"/>
                </a:moveTo>
                <a:cubicBezTo>
                  <a:pt x="18361" y="1428520"/>
                  <a:pt x="37019" y="1426102"/>
                  <a:pt x="55084" y="1421175"/>
                </a:cubicBezTo>
                <a:cubicBezTo>
                  <a:pt x="77491" y="1415064"/>
                  <a:pt x="121185" y="1399142"/>
                  <a:pt x="121185" y="1399142"/>
                </a:cubicBezTo>
                <a:cubicBezTo>
                  <a:pt x="124857" y="1388125"/>
                  <a:pt x="131238" y="1377664"/>
                  <a:pt x="132202" y="1366091"/>
                </a:cubicBezTo>
                <a:cubicBezTo>
                  <a:pt x="136187" y="1318268"/>
                  <a:pt x="101707" y="1165232"/>
                  <a:pt x="165253" y="1101686"/>
                </a:cubicBezTo>
                <a:cubicBezTo>
                  <a:pt x="174615" y="1092324"/>
                  <a:pt x="187286" y="1086997"/>
                  <a:pt x="198303" y="1079653"/>
                </a:cubicBezTo>
                <a:cubicBezTo>
                  <a:pt x="302919" y="1087700"/>
                  <a:pt x="413372" y="1102858"/>
                  <a:pt x="517793" y="1079653"/>
                </a:cubicBezTo>
                <a:cubicBezTo>
                  <a:pt x="530718" y="1076781"/>
                  <a:pt x="529487" y="1054873"/>
                  <a:pt x="539826" y="1046602"/>
                </a:cubicBezTo>
                <a:cubicBezTo>
                  <a:pt x="548894" y="1039347"/>
                  <a:pt x="561860" y="1039257"/>
                  <a:pt x="572877" y="1035585"/>
                </a:cubicBezTo>
                <a:cubicBezTo>
                  <a:pt x="569205" y="1013551"/>
                  <a:pt x="573115" y="988779"/>
                  <a:pt x="561860" y="969484"/>
                </a:cubicBezTo>
                <a:cubicBezTo>
                  <a:pt x="546159" y="942568"/>
                  <a:pt x="495759" y="903383"/>
                  <a:pt x="495759" y="903383"/>
                </a:cubicBezTo>
                <a:cubicBezTo>
                  <a:pt x="492087" y="888694"/>
                  <a:pt x="484742" y="874456"/>
                  <a:pt x="484742" y="859315"/>
                </a:cubicBezTo>
                <a:cubicBezTo>
                  <a:pt x="484742" y="842389"/>
                  <a:pt x="495415" y="782885"/>
                  <a:pt x="506776" y="760163"/>
                </a:cubicBezTo>
                <a:cubicBezTo>
                  <a:pt x="512697" y="748320"/>
                  <a:pt x="521465" y="738130"/>
                  <a:pt x="528809" y="727113"/>
                </a:cubicBezTo>
                <a:cubicBezTo>
                  <a:pt x="520902" y="695481"/>
                  <a:pt x="509173" y="643771"/>
                  <a:pt x="495759" y="616944"/>
                </a:cubicBezTo>
                <a:lnTo>
                  <a:pt x="473725" y="572877"/>
                </a:lnTo>
                <a:cubicBezTo>
                  <a:pt x="487190" y="492086"/>
                  <a:pt x="509224" y="448019"/>
                  <a:pt x="484742" y="374573"/>
                </a:cubicBezTo>
                <a:cubicBezTo>
                  <a:pt x="480555" y="362012"/>
                  <a:pt x="473047" y="349793"/>
                  <a:pt x="462708" y="341522"/>
                </a:cubicBezTo>
                <a:cubicBezTo>
                  <a:pt x="453640" y="334268"/>
                  <a:pt x="440675" y="334178"/>
                  <a:pt x="429658" y="330506"/>
                </a:cubicBezTo>
                <a:cubicBezTo>
                  <a:pt x="422313" y="319489"/>
                  <a:pt x="413545" y="309298"/>
                  <a:pt x="407624" y="297455"/>
                </a:cubicBezTo>
                <a:cubicBezTo>
                  <a:pt x="393314" y="268836"/>
                  <a:pt x="390091" y="240002"/>
                  <a:pt x="407624" y="209320"/>
                </a:cubicBezTo>
                <a:cubicBezTo>
                  <a:pt x="420253" y="187220"/>
                  <a:pt x="454499" y="185882"/>
                  <a:pt x="473725" y="176269"/>
                </a:cubicBezTo>
                <a:cubicBezTo>
                  <a:pt x="559151" y="133557"/>
                  <a:pt x="456754" y="170910"/>
                  <a:pt x="539826" y="143219"/>
                </a:cubicBezTo>
                <a:cubicBezTo>
                  <a:pt x="550843" y="132202"/>
                  <a:pt x="565310" y="123788"/>
                  <a:pt x="572877" y="110168"/>
                </a:cubicBezTo>
                <a:cubicBezTo>
                  <a:pt x="595807" y="68894"/>
                  <a:pt x="584112" y="0"/>
                  <a:pt x="661012" y="0"/>
                </a:cubicBezTo>
                <a:lnTo>
                  <a:pt x="727113" y="0"/>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516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5567" r="-5567"/>
          <a:stretch>
            <a:fillRect/>
          </a:stretch>
        </p:blipFill>
        <p:spPr/>
      </p:pic>
      <p:sp>
        <p:nvSpPr>
          <p:cNvPr id="3" name="Title 2"/>
          <p:cNvSpPr>
            <a:spLocks noGrp="1"/>
          </p:cNvSpPr>
          <p:nvPr>
            <p:ph type="title"/>
          </p:nvPr>
        </p:nvSpPr>
        <p:spPr/>
        <p:txBody>
          <a:bodyPr/>
          <a:lstStyle/>
          <a:p>
            <a:r>
              <a:rPr lang="en-US" dirty="0">
                <a:solidFill>
                  <a:schemeClr val="accent2">
                    <a:lumMod val="75000"/>
                  </a:schemeClr>
                </a:solidFill>
                <a:effectLst>
                  <a:outerShdw blurRad="38100" dist="38100" dir="2700000" algn="tl">
                    <a:srgbClr val="000000">
                      <a:alpha val="43137"/>
                    </a:srgbClr>
                  </a:outerShdw>
                </a:effectLst>
              </a:rPr>
              <a:t>Proses </a:t>
            </a:r>
            <a:r>
              <a:rPr lang="en-US" dirty="0" err="1">
                <a:solidFill>
                  <a:schemeClr val="accent2">
                    <a:lumMod val="75000"/>
                  </a:schemeClr>
                </a:solidFill>
                <a:effectLst>
                  <a:outerShdw blurRad="38100" dist="38100" dir="2700000" algn="tl">
                    <a:srgbClr val="000000">
                      <a:alpha val="43137"/>
                    </a:srgbClr>
                  </a:outerShdw>
                </a:effectLst>
              </a:rPr>
              <a:t>hidrologi</a:t>
            </a:r>
            <a:r>
              <a:rPr lang="en-US" dirty="0">
                <a:solidFill>
                  <a:schemeClr val="accent2">
                    <a:lumMod val="75000"/>
                  </a:schemeClr>
                </a:solidFill>
                <a:effectLst>
                  <a:outerShdw blurRad="38100" dist="38100" dir="2700000" algn="tl">
                    <a:srgbClr val="000000">
                      <a:alpha val="43137"/>
                    </a:srgbClr>
                  </a:outerShdw>
                </a:effectLst>
              </a:rPr>
              <a:t> </a:t>
            </a:r>
            <a:r>
              <a:rPr lang="en-US" dirty="0">
                <a:solidFill>
                  <a:schemeClr val="accent2">
                    <a:lumMod val="75000"/>
                  </a:schemeClr>
                </a:solidFill>
                <a:effectLst>
                  <a:outerShdw blurRad="38100" dist="38100" dir="2700000" algn="tl">
                    <a:srgbClr val="000000">
                      <a:alpha val="43137"/>
                    </a:srgbClr>
                  </a:outerShdw>
                </a:effectLst>
                <a:sym typeface="Wingdings"/>
              </a:rPr>
              <a:t></a:t>
            </a:r>
            <a:r>
              <a:rPr lang="en-US" dirty="0" err="1">
                <a:solidFill>
                  <a:schemeClr val="accent2">
                    <a:lumMod val="75000"/>
                  </a:schemeClr>
                </a:solidFill>
                <a:effectLst>
                  <a:outerShdw blurRad="38100" dist="38100" dir="2700000" algn="tl">
                    <a:srgbClr val="000000">
                      <a:alpha val="43137"/>
                    </a:srgbClr>
                  </a:outerShdw>
                </a:effectLst>
              </a:rPr>
              <a:t>Hidrograf</a:t>
            </a:r>
            <a:r>
              <a:rPr lang="en-US" dirty="0">
                <a:solidFill>
                  <a:schemeClr val="accent2">
                    <a:lumMod val="75000"/>
                  </a:schemeClr>
                </a:solidFill>
                <a:effectLst>
                  <a:outerShdw blurRad="38100" dist="38100" dir="2700000" algn="tl">
                    <a:srgbClr val="000000">
                      <a:alpha val="43137"/>
                    </a:srgbClr>
                  </a:outerShdw>
                </a:effectLst>
              </a:rPr>
              <a:t> </a:t>
            </a:r>
            <a:r>
              <a:rPr lang="en-US" dirty="0" err="1">
                <a:solidFill>
                  <a:schemeClr val="accent2">
                    <a:lumMod val="75000"/>
                  </a:schemeClr>
                </a:solidFill>
                <a:effectLst>
                  <a:outerShdw blurRad="38100" dist="38100" dir="2700000" algn="tl">
                    <a:srgbClr val="000000">
                      <a:alpha val="43137"/>
                    </a:srgbClr>
                  </a:outerShdw>
                </a:effectLst>
              </a:rPr>
              <a:t>aliran</a:t>
            </a:r>
            <a:endParaRPr lang="en-US"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0936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PERHITUNGAN KETERSEDIAAN AIR</a:t>
            </a:r>
            <a:endParaRPr lang="id-ID" dirty="0"/>
          </a:p>
        </p:txBody>
      </p:sp>
      <p:sp>
        <p:nvSpPr>
          <p:cNvPr id="4" name="Content Placeholder 3"/>
          <p:cNvSpPr txBox="1">
            <a:spLocks noGrp="1"/>
          </p:cNvSpPr>
          <p:nvPr>
            <p:ph idx="1"/>
          </p:nvPr>
        </p:nvSpPr>
        <p:spPr>
          <a:xfrm>
            <a:off x="838200" y="1176532"/>
            <a:ext cx="8019361" cy="590931"/>
          </a:xfrm>
          <a:prstGeom prst="rect">
            <a:avLst/>
          </a:prstGeom>
          <a:solidFill>
            <a:schemeClr val="bg1">
              <a:lumMod val="95000"/>
            </a:schemeClr>
          </a:solidFill>
        </p:spPr>
        <p:txBody>
          <a:bodyPr wrap="square" rtlCol="0">
            <a:spAutoFit/>
          </a:bodyPr>
          <a:lstStyle/>
          <a:p>
            <a:pPr marL="0" indent="0">
              <a:buNone/>
            </a:pPr>
            <a:r>
              <a:rPr lang="en-US" sz="3600" b="1" dirty="0" smtClean="0">
                <a:effectLst>
                  <a:outerShdw blurRad="38100" dist="38100" dir="2700000" algn="tl">
                    <a:srgbClr val="000000">
                      <a:alpha val="43137"/>
                    </a:srgbClr>
                  </a:outerShdw>
                </a:effectLst>
              </a:rPr>
              <a:t>Q = P – Et - F </a:t>
            </a:r>
            <a:r>
              <a:rPr lang="en-US" sz="3600" b="1" u="sng" dirty="0" smtClean="0">
                <a:effectLst>
                  <a:outerShdw blurRad="38100" dist="38100" dir="2700000" algn="tl">
                    <a:srgbClr val="000000">
                      <a:alpha val="43137"/>
                    </a:srgbClr>
                  </a:outerShdw>
                </a:effectLst>
              </a:rPr>
              <a:t>+</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dS</a:t>
            </a:r>
            <a:endParaRPr lang="en-US" sz="3600" b="1" dirty="0">
              <a:effectLst>
                <a:outerShdw blurRad="38100" dist="38100" dir="2700000" algn="tl">
                  <a:srgbClr val="000000">
                    <a:alpha val="43137"/>
                  </a:srgbClr>
                </a:outerShdw>
              </a:effectLst>
            </a:endParaRPr>
          </a:p>
        </p:txBody>
      </p:sp>
      <p:sp>
        <p:nvSpPr>
          <p:cNvPr id="5" name="TextBox 4"/>
          <p:cNvSpPr txBox="1"/>
          <p:nvPr/>
        </p:nvSpPr>
        <p:spPr>
          <a:xfrm>
            <a:off x="980501" y="1961355"/>
            <a:ext cx="7877059" cy="1938992"/>
          </a:xfrm>
          <a:prstGeom prst="rect">
            <a:avLst/>
          </a:prstGeom>
          <a:solidFill>
            <a:schemeClr val="bg1">
              <a:lumMod val="95000"/>
            </a:schemeClr>
          </a:solidFill>
        </p:spPr>
        <p:txBody>
          <a:bodyPr wrap="square" rtlCol="0">
            <a:spAutoFit/>
          </a:bodyPr>
          <a:lstStyle/>
          <a:p>
            <a:pPr>
              <a:lnSpc>
                <a:spcPct val="150000"/>
              </a:lnSpc>
            </a:pPr>
            <a:r>
              <a:rPr lang="en-US" sz="1600" b="1" dirty="0" smtClean="0">
                <a:latin typeface="Arial Narrow" panose="020B0606020202030204" pitchFamily="34" charset="0"/>
              </a:rPr>
              <a:t>Q 	= </a:t>
            </a:r>
            <a:r>
              <a:rPr lang="en-US" sz="1600" b="1" dirty="0" err="1" smtClean="0">
                <a:latin typeface="Arial Narrow" panose="020B0606020202030204" pitchFamily="34" charset="0"/>
              </a:rPr>
              <a:t>Limpasan</a:t>
            </a:r>
            <a:r>
              <a:rPr lang="en-US" sz="1600" b="1" dirty="0" smtClean="0">
                <a:latin typeface="Arial Narrow" panose="020B0606020202030204" pitchFamily="34" charset="0"/>
              </a:rPr>
              <a:t> </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dihitung</a:t>
            </a:r>
            <a:r>
              <a:rPr lang="en-US" sz="1600" b="1" dirty="0" smtClean="0">
                <a:latin typeface="Arial Narrow" panose="020B0606020202030204" pitchFamily="34" charset="0"/>
                <a:sym typeface="Wingdings" panose="05000000000000000000" pitchFamily="2" charset="2"/>
              </a:rPr>
              <a:t> dg PEMODELAN &amp; </a:t>
            </a:r>
            <a:r>
              <a:rPr lang="en-US" sz="1600" b="1" dirty="0" err="1" smtClean="0">
                <a:latin typeface="Arial Narrow" panose="020B0606020202030204" pitchFamily="34" charset="0"/>
                <a:sym typeface="Wingdings" panose="05000000000000000000" pitchFamily="2" charset="2"/>
              </a:rPr>
              <a:t>pengukuran</a:t>
            </a:r>
            <a:r>
              <a:rPr lang="en-US" sz="1600" b="1" dirty="0" smtClean="0">
                <a:latin typeface="Arial Narrow" panose="020B0606020202030204" pitchFamily="34" charset="0"/>
                <a:sym typeface="Wingdings" panose="05000000000000000000" pitchFamily="2" charset="2"/>
              </a:rPr>
              <a:t> debit (SPAS) </a:t>
            </a:r>
            <a:r>
              <a:rPr lang="en-US" sz="1600" b="1" dirty="0" err="1" smtClean="0">
                <a:latin typeface="Arial Narrow" panose="020B0606020202030204" pitchFamily="34" charset="0"/>
                <a:sym typeface="Wingdings" panose="05000000000000000000" pitchFamily="2" charset="2"/>
              </a:rPr>
              <a:t>untuk</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validasi</a:t>
            </a:r>
            <a:endParaRPr lang="en-US" sz="1600" b="1" dirty="0" smtClean="0">
              <a:latin typeface="Arial Narrow" panose="020B0606020202030204" pitchFamily="34" charset="0"/>
            </a:endParaRPr>
          </a:p>
          <a:p>
            <a:pPr>
              <a:lnSpc>
                <a:spcPct val="150000"/>
              </a:lnSpc>
            </a:pPr>
            <a:r>
              <a:rPr lang="en-US" sz="1600" b="1" dirty="0" smtClean="0">
                <a:latin typeface="Arial Narrow" panose="020B0606020202030204" pitchFamily="34" charset="0"/>
              </a:rPr>
              <a:t>P	= </a:t>
            </a:r>
            <a:r>
              <a:rPr lang="en-US" sz="1600" b="1" dirty="0" err="1" smtClean="0">
                <a:latin typeface="Arial Narrow" panose="020B0606020202030204" pitchFamily="34" charset="0"/>
              </a:rPr>
              <a:t>Hujan</a:t>
            </a:r>
            <a:r>
              <a:rPr lang="en-US" sz="1600" b="1" dirty="0" smtClean="0">
                <a:latin typeface="Arial Narrow" panose="020B0606020202030204" pitchFamily="34" charset="0"/>
              </a:rPr>
              <a:t> </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lazimnya</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sudah</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tersedia</a:t>
            </a:r>
            <a:r>
              <a:rPr lang="en-US" sz="1600" b="1" dirty="0" smtClean="0">
                <a:latin typeface="Arial Narrow" panose="020B0606020202030204" pitchFamily="34" charset="0"/>
                <a:sym typeface="Wingdings" panose="05000000000000000000" pitchFamily="2" charset="2"/>
              </a:rPr>
              <a:t>’ BMKG, BBWS/PU, </a:t>
            </a:r>
            <a:r>
              <a:rPr lang="en-US" sz="1600" b="1" dirty="0" err="1" smtClean="0">
                <a:latin typeface="Arial Narrow" panose="020B0606020202030204" pitchFamily="34" charset="0"/>
                <a:sym typeface="Wingdings" panose="05000000000000000000" pitchFamily="2" charset="2"/>
              </a:rPr>
              <a:t>Pertanian</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dll</a:t>
            </a:r>
            <a:endParaRPr lang="en-US" sz="1600" b="1" dirty="0" smtClean="0">
              <a:latin typeface="Arial Narrow" panose="020B0606020202030204" pitchFamily="34" charset="0"/>
            </a:endParaRPr>
          </a:p>
          <a:p>
            <a:pPr>
              <a:lnSpc>
                <a:spcPct val="150000"/>
              </a:lnSpc>
            </a:pPr>
            <a:r>
              <a:rPr lang="en-US" sz="1600" b="1" dirty="0" smtClean="0">
                <a:latin typeface="Arial Narrow" panose="020B0606020202030204" pitchFamily="34" charset="0"/>
              </a:rPr>
              <a:t>Et 	= </a:t>
            </a:r>
            <a:r>
              <a:rPr lang="en-US" sz="1600" b="1" dirty="0" err="1" smtClean="0">
                <a:latin typeface="Arial Narrow" panose="020B0606020202030204" pitchFamily="34" charset="0"/>
              </a:rPr>
              <a:t>Evapotranspirasi</a:t>
            </a:r>
            <a:r>
              <a:rPr lang="en-US" sz="1600" b="1" dirty="0" smtClean="0">
                <a:latin typeface="Arial Narrow" panose="020B0606020202030204" pitchFamily="34" charset="0"/>
              </a:rPr>
              <a:t> </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dihitung</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dengan</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pemodelan</a:t>
            </a:r>
            <a:endParaRPr lang="en-US" sz="1600" b="1" dirty="0" smtClean="0">
              <a:latin typeface="Arial Narrow" panose="020B0606020202030204" pitchFamily="34" charset="0"/>
            </a:endParaRPr>
          </a:p>
          <a:p>
            <a:pPr>
              <a:lnSpc>
                <a:spcPct val="150000"/>
              </a:lnSpc>
            </a:pPr>
            <a:r>
              <a:rPr lang="en-US" sz="1600" b="1" dirty="0" smtClean="0">
                <a:latin typeface="Arial Narrow" panose="020B0606020202030204" pitchFamily="34" charset="0"/>
              </a:rPr>
              <a:t>F 	= </a:t>
            </a:r>
            <a:r>
              <a:rPr lang="en-US" sz="1600" b="1" dirty="0" err="1" smtClean="0">
                <a:latin typeface="Arial Narrow" panose="020B0606020202030204" pitchFamily="34" charset="0"/>
              </a:rPr>
              <a:t>Infiltrasi</a:t>
            </a:r>
            <a:r>
              <a:rPr lang="en-US" sz="1600" b="1" dirty="0" smtClean="0">
                <a:latin typeface="Arial Narrow" panose="020B0606020202030204" pitchFamily="34" charset="0"/>
              </a:rPr>
              <a:t>/</a:t>
            </a:r>
            <a:r>
              <a:rPr lang="en-US" sz="1600" b="1" dirty="0" err="1" smtClean="0">
                <a:latin typeface="Arial Narrow" panose="020B0606020202030204" pitchFamily="34" charset="0"/>
              </a:rPr>
              <a:t>perkolasi</a:t>
            </a:r>
            <a:r>
              <a:rPr lang="en-US" sz="1600" b="1" dirty="0" smtClean="0">
                <a:latin typeface="Arial Narrow" panose="020B0606020202030204" pitchFamily="34" charset="0"/>
              </a:rPr>
              <a:t> </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dihitung</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dengan</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pemodelan</a:t>
            </a:r>
            <a:endParaRPr lang="en-US" sz="1600" b="1" dirty="0" smtClean="0">
              <a:latin typeface="Arial Narrow" panose="020B0606020202030204" pitchFamily="34" charset="0"/>
            </a:endParaRPr>
          </a:p>
          <a:p>
            <a:pPr>
              <a:lnSpc>
                <a:spcPct val="150000"/>
              </a:lnSpc>
            </a:pPr>
            <a:r>
              <a:rPr lang="en-US" sz="1600" b="1" dirty="0" err="1" smtClean="0">
                <a:latin typeface="Arial Narrow" panose="020B0606020202030204" pitchFamily="34" charset="0"/>
              </a:rPr>
              <a:t>dS</a:t>
            </a:r>
            <a:r>
              <a:rPr lang="en-US" sz="1600" b="1" dirty="0" smtClean="0">
                <a:latin typeface="Arial Narrow" panose="020B0606020202030204" pitchFamily="34" charset="0"/>
              </a:rPr>
              <a:t> 	= </a:t>
            </a:r>
            <a:r>
              <a:rPr lang="en-US" sz="1600" b="1" dirty="0" err="1" smtClean="0">
                <a:latin typeface="Arial Narrow" panose="020B0606020202030204" pitchFamily="34" charset="0"/>
              </a:rPr>
              <a:t>Simpanan</a:t>
            </a:r>
            <a:r>
              <a:rPr lang="en-US" sz="1600" b="1" dirty="0" smtClean="0">
                <a:latin typeface="Arial Narrow" panose="020B0606020202030204" pitchFamily="34" charset="0"/>
              </a:rPr>
              <a:t>/storage </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waduk</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termasuk</a:t>
            </a:r>
            <a:r>
              <a:rPr lang="en-US" sz="1600" b="1" dirty="0" smtClean="0">
                <a:latin typeface="Arial Narrow" panose="020B0606020202030204" pitchFamily="34" charset="0"/>
                <a:sym typeface="Wingdings" panose="05000000000000000000" pitchFamily="2" charset="2"/>
              </a:rPr>
              <a:t> AT </a:t>
            </a:r>
            <a:r>
              <a:rPr lang="en-US" sz="1600" b="1" dirty="0" err="1" smtClean="0">
                <a:latin typeface="Arial Narrow" panose="020B0606020202030204" pitchFamily="34" charset="0"/>
                <a:sym typeface="Wingdings" panose="05000000000000000000" pitchFamily="2" charset="2"/>
              </a:rPr>
              <a:t>yg</a:t>
            </a:r>
            <a:r>
              <a:rPr lang="en-US" sz="1600" b="1" dirty="0" smtClean="0">
                <a:latin typeface="Arial Narrow" panose="020B0606020202030204" pitchFamily="34" charset="0"/>
                <a:sym typeface="Wingdings" panose="05000000000000000000" pitchFamily="2" charset="2"/>
              </a:rPr>
              <a:t> </a:t>
            </a:r>
            <a:r>
              <a:rPr lang="en-US" sz="1600" b="1" dirty="0" err="1" smtClean="0">
                <a:latin typeface="Arial Narrow" panose="020B0606020202030204" pitchFamily="34" charset="0"/>
                <a:sym typeface="Wingdings" panose="05000000000000000000" pitchFamily="2" charset="2"/>
              </a:rPr>
              <a:t>diturap</a:t>
            </a:r>
            <a:r>
              <a:rPr lang="en-US" sz="1600" b="1" dirty="0" smtClean="0">
                <a:latin typeface="Arial Narrow" panose="020B0606020202030204" pitchFamily="34" charset="0"/>
                <a:sym typeface="Wingdings" panose="05000000000000000000" pitchFamily="2" charset="2"/>
              </a:rPr>
              <a:t> (surplus/deficit)</a:t>
            </a:r>
            <a:endParaRPr lang="id-ID" sz="1600" b="1" dirty="0">
              <a:latin typeface="Arial Narrow" panose="020B0606020202030204" pitchFamily="34" charset="0"/>
            </a:endParaRPr>
          </a:p>
        </p:txBody>
      </p:sp>
      <p:sp>
        <p:nvSpPr>
          <p:cNvPr id="6" name="TextBox 5"/>
          <p:cNvSpPr txBox="1"/>
          <p:nvPr/>
        </p:nvSpPr>
        <p:spPr>
          <a:xfrm>
            <a:off x="1134737" y="4351663"/>
            <a:ext cx="8230202" cy="1754326"/>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PEMODELAN</a:t>
            </a:r>
            <a:r>
              <a:rPr lang="en-US" b="1" dirty="0" smtClean="0"/>
              <a:t> HIDROLOGI:</a:t>
            </a:r>
          </a:p>
          <a:p>
            <a:pPr marL="342900" indent="-342900">
              <a:buAutoNum type="arabicPeriod"/>
            </a:pPr>
            <a:r>
              <a:rPr lang="en-US" dirty="0" err="1" smtClean="0"/>
              <a:t>Tutupan</a:t>
            </a:r>
            <a:r>
              <a:rPr lang="en-US" dirty="0" smtClean="0"/>
              <a:t> </a:t>
            </a:r>
            <a:r>
              <a:rPr lang="en-US" dirty="0" err="1" smtClean="0"/>
              <a:t>Lahan</a:t>
            </a:r>
            <a:endParaRPr lang="en-US" dirty="0" smtClean="0"/>
          </a:p>
          <a:p>
            <a:pPr marL="342900" indent="-342900">
              <a:buAutoNum type="arabicPeriod"/>
            </a:pPr>
            <a:r>
              <a:rPr lang="en-US" dirty="0" err="1" smtClean="0"/>
              <a:t>Sistem</a:t>
            </a:r>
            <a:r>
              <a:rPr lang="en-US" dirty="0" smtClean="0"/>
              <a:t> </a:t>
            </a:r>
            <a:r>
              <a:rPr lang="en-US" dirty="0" err="1"/>
              <a:t>L</a:t>
            </a:r>
            <a:r>
              <a:rPr lang="en-US" dirty="0" err="1" smtClean="0"/>
              <a:t>ahan</a:t>
            </a:r>
            <a:r>
              <a:rPr lang="en-US" dirty="0" smtClean="0"/>
              <a:t> </a:t>
            </a:r>
            <a:r>
              <a:rPr lang="en-US" dirty="0" smtClean="0">
                <a:sym typeface="Wingdings" panose="05000000000000000000" pitchFamily="2" charset="2"/>
              </a:rPr>
              <a:t> </a:t>
            </a:r>
            <a:r>
              <a:rPr lang="en-US" dirty="0" err="1" smtClean="0">
                <a:sym typeface="Wingdings" panose="05000000000000000000" pitchFamily="2" charset="2"/>
              </a:rPr>
              <a:t>bentuk</a:t>
            </a:r>
            <a:r>
              <a:rPr lang="en-US" dirty="0" smtClean="0">
                <a:sym typeface="Wingdings" panose="05000000000000000000" pitchFamily="2" charset="2"/>
              </a:rPr>
              <a:t> </a:t>
            </a:r>
            <a:r>
              <a:rPr lang="en-US" dirty="0" err="1" smtClean="0">
                <a:sym typeface="Wingdings" panose="05000000000000000000" pitchFamily="2" charset="2"/>
              </a:rPr>
              <a:t>lahan</a:t>
            </a:r>
            <a:endParaRPr lang="en-US" dirty="0" smtClean="0">
              <a:sym typeface="Wingdings" panose="05000000000000000000" pitchFamily="2" charset="2"/>
            </a:endParaRPr>
          </a:p>
          <a:p>
            <a:pPr marL="342900" indent="-342900">
              <a:buAutoNum type="arabicPeriod"/>
            </a:pPr>
            <a:r>
              <a:rPr lang="en-US" dirty="0" err="1" smtClean="0">
                <a:sym typeface="Wingdings" panose="05000000000000000000" pitchFamily="2" charset="2"/>
              </a:rPr>
              <a:t>Kondisi</a:t>
            </a:r>
            <a:r>
              <a:rPr lang="en-US" dirty="0" smtClean="0">
                <a:sym typeface="Wingdings" panose="05000000000000000000" pitchFamily="2" charset="2"/>
              </a:rPr>
              <a:t> </a:t>
            </a:r>
            <a:r>
              <a:rPr lang="en-US" dirty="0" err="1" smtClean="0">
                <a:sym typeface="Wingdings" panose="05000000000000000000" pitchFamily="2" charset="2"/>
              </a:rPr>
              <a:t>akuifer</a:t>
            </a:r>
            <a:r>
              <a:rPr lang="en-US" dirty="0" smtClean="0">
                <a:sym typeface="Wingdings" panose="05000000000000000000" pitchFamily="2" charset="2"/>
              </a:rPr>
              <a:t>  </a:t>
            </a:r>
            <a:r>
              <a:rPr lang="en-US" dirty="0" err="1" smtClean="0">
                <a:sym typeface="Wingdings" panose="05000000000000000000" pitchFamily="2" charset="2"/>
              </a:rPr>
              <a:t>potensi</a:t>
            </a:r>
            <a:r>
              <a:rPr lang="en-US" dirty="0" smtClean="0">
                <a:sym typeface="Wingdings" panose="05000000000000000000" pitchFamily="2" charset="2"/>
              </a:rPr>
              <a:t> </a:t>
            </a:r>
            <a:r>
              <a:rPr lang="en-US" dirty="0" err="1" smtClean="0">
                <a:sym typeface="Wingdings" panose="05000000000000000000" pitchFamily="2" charset="2"/>
              </a:rPr>
              <a:t>airtanah</a:t>
            </a:r>
            <a:r>
              <a:rPr lang="en-US" dirty="0" smtClean="0">
                <a:sym typeface="Wingdings" panose="05000000000000000000" pitchFamily="2" charset="2"/>
              </a:rPr>
              <a:t>  </a:t>
            </a:r>
            <a:r>
              <a:rPr lang="en-US" dirty="0" err="1" smtClean="0">
                <a:sym typeface="Wingdings" panose="05000000000000000000" pitchFamily="2" charset="2"/>
              </a:rPr>
              <a:t>interpretasi</a:t>
            </a:r>
            <a:r>
              <a:rPr lang="en-US" dirty="0" smtClean="0">
                <a:sym typeface="Wingdings" panose="05000000000000000000" pitchFamily="2" charset="2"/>
              </a:rPr>
              <a:t> data </a:t>
            </a:r>
            <a:r>
              <a:rPr lang="en-US" dirty="0" err="1" smtClean="0">
                <a:sym typeface="Wingdings" panose="05000000000000000000" pitchFamily="2" charset="2"/>
              </a:rPr>
              <a:t>geologi</a:t>
            </a:r>
            <a:r>
              <a:rPr lang="en-US" dirty="0" smtClean="0">
                <a:sym typeface="Wingdings" panose="05000000000000000000" pitchFamily="2" charset="2"/>
              </a:rPr>
              <a:t> – </a:t>
            </a:r>
            <a:r>
              <a:rPr lang="en-US" dirty="0" err="1" smtClean="0">
                <a:sym typeface="Wingdings" panose="05000000000000000000" pitchFamily="2" charset="2"/>
              </a:rPr>
              <a:t>peta</a:t>
            </a:r>
            <a:r>
              <a:rPr lang="en-US" dirty="0" smtClean="0">
                <a:sym typeface="Wingdings" panose="05000000000000000000" pitchFamily="2" charset="2"/>
              </a:rPr>
              <a:t> </a:t>
            </a:r>
            <a:r>
              <a:rPr lang="en-US" dirty="0" err="1" smtClean="0">
                <a:sym typeface="Wingdings" panose="05000000000000000000" pitchFamily="2" charset="2"/>
              </a:rPr>
              <a:t>Hidrogeologi</a:t>
            </a:r>
            <a:endParaRPr lang="en-US" dirty="0" smtClean="0">
              <a:sym typeface="Wingdings" panose="05000000000000000000" pitchFamily="2" charset="2"/>
            </a:endParaRPr>
          </a:p>
          <a:p>
            <a:pPr marL="342900" indent="-342900">
              <a:buAutoNum type="arabicPeriod"/>
            </a:pPr>
            <a:endParaRPr lang="en-US" dirty="0" smtClean="0"/>
          </a:p>
          <a:p>
            <a:pPr marL="342900" indent="-342900">
              <a:buAutoNum type="arabicPeriod"/>
            </a:pPr>
            <a:endParaRPr lang="id-ID" dirty="0"/>
          </a:p>
        </p:txBody>
      </p:sp>
    </p:spTree>
    <p:extLst>
      <p:ext uri="{BB962C8B-B14F-4D97-AF65-F5344CB8AC3E}">
        <p14:creationId xmlns:p14="http://schemas.microsoft.com/office/powerpoint/2010/main" val="9955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771"/>
            <a:ext cx="10990729" cy="6797229"/>
          </a:xfrm>
          <a:prstGeom prst="rect">
            <a:avLst/>
          </a:prstGeom>
        </p:spPr>
      </p:pic>
    </p:spTree>
    <p:extLst>
      <p:ext uri="{BB962C8B-B14F-4D97-AF65-F5344CB8AC3E}">
        <p14:creationId xmlns:p14="http://schemas.microsoft.com/office/powerpoint/2010/main" val="162825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98040" y="0"/>
            <a:ext cx="9932894" cy="7035102"/>
          </a:xfrm>
          <a:prstGeom prst="rect">
            <a:avLst/>
          </a:prstGeom>
        </p:spPr>
      </p:pic>
      <p:sp>
        <p:nvSpPr>
          <p:cNvPr id="5" name="TextBox 4"/>
          <p:cNvSpPr txBox="1"/>
          <p:nvPr/>
        </p:nvSpPr>
        <p:spPr>
          <a:xfrm>
            <a:off x="9771530" y="1221791"/>
            <a:ext cx="2518510" cy="3662541"/>
          </a:xfrm>
          <a:prstGeom prst="rect">
            <a:avLst/>
          </a:prstGeom>
          <a:noFill/>
        </p:spPr>
        <p:txBody>
          <a:bodyPr wrap="none" rtlCol="0">
            <a:spAutoFit/>
          </a:bodyPr>
          <a:lstStyle/>
          <a:p>
            <a:r>
              <a:rPr lang="en-US" sz="2800" b="1" dirty="0" smtClean="0"/>
              <a:t>SISTEM LAHAN</a:t>
            </a:r>
          </a:p>
          <a:p>
            <a:endParaRPr lang="en-US" sz="2800" b="1" dirty="0"/>
          </a:p>
          <a:p>
            <a:r>
              <a:rPr lang="en-US" sz="2800" b="1" dirty="0" smtClean="0"/>
              <a:t>1. </a:t>
            </a:r>
            <a:r>
              <a:rPr lang="en-US" sz="2800" b="1" dirty="0" err="1" smtClean="0"/>
              <a:t>Tipe</a:t>
            </a:r>
            <a:r>
              <a:rPr lang="en-US" sz="2800" b="1" dirty="0" smtClean="0"/>
              <a:t> </a:t>
            </a:r>
            <a:r>
              <a:rPr lang="en-US" sz="2800" b="1" dirty="0" err="1" smtClean="0"/>
              <a:t>batuan</a:t>
            </a:r>
            <a:endParaRPr lang="en-US" sz="2800" b="1" dirty="0" smtClean="0"/>
          </a:p>
          <a:p>
            <a:r>
              <a:rPr lang="en-US" sz="2800" b="1" dirty="0" smtClean="0"/>
              <a:t>2. </a:t>
            </a:r>
            <a:r>
              <a:rPr lang="en-US" sz="2800" b="1" dirty="0" err="1" smtClean="0"/>
              <a:t>Hidroklimat</a:t>
            </a:r>
            <a:endParaRPr lang="en-US" sz="2800" b="1" dirty="0" smtClean="0"/>
          </a:p>
          <a:p>
            <a:r>
              <a:rPr lang="en-US" sz="2800" b="1" dirty="0" smtClean="0"/>
              <a:t>3. </a:t>
            </a:r>
            <a:r>
              <a:rPr lang="en-US" sz="2800" b="1" dirty="0" err="1" smtClean="0"/>
              <a:t>Bentuk</a:t>
            </a:r>
            <a:r>
              <a:rPr lang="en-US" sz="2800" b="1" dirty="0" smtClean="0"/>
              <a:t> </a:t>
            </a:r>
            <a:r>
              <a:rPr lang="en-US" sz="2800" b="1" dirty="0" err="1" smtClean="0"/>
              <a:t>lahan</a:t>
            </a:r>
            <a:endParaRPr lang="en-US" sz="2800" b="1" dirty="0" smtClean="0"/>
          </a:p>
          <a:p>
            <a:r>
              <a:rPr lang="en-US" sz="2800" b="1" dirty="0" smtClean="0"/>
              <a:t>4. Tanah</a:t>
            </a:r>
          </a:p>
          <a:p>
            <a:r>
              <a:rPr lang="en-US" sz="2800" b="1" dirty="0" smtClean="0"/>
              <a:t>5. </a:t>
            </a:r>
            <a:r>
              <a:rPr lang="en-US" sz="2800" b="1" dirty="0" err="1" smtClean="0"/>
              <a:t>Organisme</a:t>
            </a:r>
            <a:endParaRPr lang="en-US" sz="2800" b="1" dirty="0" smtClean="0"/>
          </a:p>
          <a:p>
            <a:endParaRPr lang="en-US" dirty="0"/>
          </a:p>
          <a:p>
            <a:r>
              <a:rPr lang="en-US" dirty="0" smtClean="0">
                <a:latin typeface="Arial Narrow" panose="020B0606020202030204" pitchFamily="34" charset="0"/>
              </a:rPr>
              <a:t>(Christian &amp; Stewart, 1988)</a:t>
            </a:r>
            <a:endParaRPr lang="en-US" dirty="0">
              <a:latin typeface="Arial Narrow" panose="020B0606020202030204" pitchFamily="34" charset="0"/>
            </a:endParaRPr>
          </a:p>
        </p:txBody>
      </p:sp>
    </p:spTree>
    <p:extLst>
      <p:ext uri="{BB962C8B-B14F-4D97-AF65-F5344CB8AC3E}">
        <p14:creationId xmlns:p14="http://schemas.microsoft.com/office/powerpoint/2010/main" val="523298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42047"/>
            <a:ext cx="10273553" cy="6715953"/>
          </a:xfrm>
          <a:prstGeom prst="rect">
            <a:avLst/>
          </a:prstGeom>
        </p:spPr>
      </p:pic>
      <p:sp>
        <p:nvSpPr>
          <p:cNvPr id="5" name="TextBox 4"/>
          <p:cNvSpPr txBox="1"/>
          <p:nvPr/>
        </p:nvSpPr>
        <p:spPr>
          <a:xfrm>
            <a:off x="9218936" y="1486753"/>
            <a:ext cx="2811698" cy="830997"/>
          </a:xfrm>
          <a:prstGeom prst="rect">
            <a:avLst/>
          </a:prstGeom>
          <a:noFill/>
        </p:spPr>
        <p:txBody>
          <a:bodyPr wrap="square" rtlCol="0">
            <a:spAutoFit/>
          </a:bodyPr>
          <a:lstStyle/>
          <a:p>
            <a:pPr algn="r"/>
            <a:r>
              <a:rPr lang="en-US" sz="2400" b="1" dirty="0" smtClean="0">
                <a:effectLst>
                  <a:outerShdw blurRad="38100" dist="38100" dir="2700000" algn="tl">
                    <a:srgbClr val="000000">
                      <a:alpha val="43137"/>
                    </a:srgbClr>
                  </a:outerShdw>
                </a:effectLst>
              </a:rPr>
              <a:t>PETA HIDROGEOLOGI</a:t>
            </a:r>
            <a:endParaRPr lang="en-US" sz="2400" b="1" dirty="0">
              <a:effectLst>
                <a:outerShdw blurRad="38100" dist="38100" dir="2700000" algn="tl">
                  <a:srgbClr val="000000">
                    <a:alpha val="43137"/>
                  </a:srgbClr>
                </a:outerShdw>
              </a:effectLst>
            </a:endParaRPr>
          </a:p>
        </p:txBody>
      </p:sp>
      <p:sp>
        <p:nvSpPr>
          <p:cNvPr id="6" name="TextBox 5"/>
          <p:cNvSpPr txBox="1"/>
          <p:nvPr/>
        </p:nvSpPr>
        <p:spPr>
          <a:xfrm>
            <a:off x="548563" y="2276181"/>
            <a:ext cx="1601079" cy="369332"/>
          </a:xfrm>
          <a:prstGeom prst="rect">
            <a:avLst/>
          </a:prstGeom>
          <a:noFill/>
        </p:spPr>
        <p:txBody>
          <a:bodyPr wrap="none" rtlCol="0">
            <a:spAutoFit/>
          </a:bodyPr>
          <a:lstStyle/>
          <a:p>
            <a:r>
              <a:rPr lang="en-US" dirty="0" smtClean="0"/>
              <a:t>CAT Yogyakarta</a:t>
            </a:r>
            <a:endParaRPr lang="en-US" dirty="0"/>
          </a:p>
        </p:txBody>
      </p:sp>
      <p:sp>
        <p:nvSpPr>
          <p:cNvPr id="7" name="TextBox 6"/>
          <p:cNvSpPr txBox="1"/>
          <p:nvPr/>
        </p:nvSpPr>
        <p:spPr>
          <a:xfrm>
            <a:off x="1796716" y="1595144"/>
            <a:ext cx="1219200" cy="369332"/>
          </a:xfrm>
          <a:prstGeom prst="rect">
            <a:avLst/>
          </a:prstGeom>
          <a:noFill/>
        </p:spPr>
        <p:txBody>
          <a:bodyPr wrap="square" rtlCol="0">
            <a:spAutoFit/>
          </a:bodyPr>
          <a:lstStyle/>
          <a:p>
            <a:r>
              <a:rPr lang="en-US" dirty="0" smtClean="0"/>
              <a:t>CAT </a:t>
            </a:r>
            <a:r>
              <a:rPr lang="en-US" dirty="0" err="1" smtClean="0"/>
              <a:t>Klaten</a:t>
            </a:r>
            <a:endParaRPr lang="en-US" dirty="0"/>
          </a:p>
        </p:txBody>
      </p:sp>
      <p:sp>
        <p:nvSpPr>
          <p:cNvPr id="8" name="TextBox 7"/>
          <p:cNvSpPr txBox="1"/>
          <p:nvPr/>
        </p:nvSpPr>
        <p:spPr>
          <a:xfrm>
            <a:off x="5839326" y="1176532"/>
            <a:ext cx="1314399" cy="369332"/>
          </a:xfrm>
          <a:prstGeom prst="rect">
            <a:avLst/>
          </a:prstGeom>
          <a:noFill/>
        </p:spPr>
        <p:txBody>
          <a:bodyPr wrap="none" rtlCol="0">
            <a:spAutoFit/>
          </a:bodyPr>
          <a:lstStyle/>
          <a:p>
            <a:r>
              <a:rPr lang="en-US" dirty="0" smtClean="0"/>
              <a:t>CAT </a:t>
            </a:r>
            <a:r>
              <a:rPr lang="en-US" dirty="0" err="1" smtClean="0"/>
              <a:t>Madiun</a:t>
            </a:r>
            <a:endParaRPr lang="en-US" dirty="0"/>
          </a:p>
        </p:txBody>
      </p:sp>
    </p:spTree>
    <p:extLst>
      <p:ext uri="{BB962C8B-B14F-4D97-AF65-F5344CB8AC3E}">
        <p14:creationId xmlns:p14="http://schemas.microsoft.com/office/powerpoint/2010/main" val="1804111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C91981B-001C-47B8-B839-BCA4496300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44431"/>
            <a:ext cx="4094924" cy="5000625"/>
          </a:xfrm>
        </p:spPr>
      </p:pic>
      <p:sp>
        <p:nvSpPr>
          <p:cNvPr id="11" name="Title 1">
            <a:extLst>
              <a:ext uri="{FF2B5EF4-FFF2-40B4-BE49-F238E27FC236}">
                <a16:creationId xmlns:a16="http://schemas.microsoft.com/office/drawing/2014/main" id="{E31F04FF-DC75-47A5-88B1-DE6722F31361}"/>
              </a:ext>
            </a:extLst>
          </p:cNvPr>
          <p:cNvSpPr txBox="1">
            <a:spLocks/>
          </p:cNvSpPr>
          <p:nvPr/>
        </p:nvSpPr>
        <p:spPr>
          <a:xfrm>
            <a:off x="838200" y="454058"/>
            <a:ext cx="6491990" cy="49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50000"/>
                  </a:schemeClr>
                </a:solidFill>
                <a:latin typeface="Segoe UI Light" panose="020B0502040204020203" pitchFamily="34" charset="0"/>
                <a:ea typeface="+mj-ea"/>
                <a:cs typeface="Segoe UI Light" panose="020B0502040204020203" pitchFamily="34" charset="0"/>
              </a:defRPr>
            </a:lvl1pPr>
          </a:lstStyle>
          <a:p>
            <a:r>
              <a:rPr lang="en-GB" sz="2800" dirty="0" smtClean="0"/>
              <a:t>Data </a:t>
            </a:r>
            <a:r>
              <a:rPr lang="en-GB" sz="2800" dirty="0" err="1"/>
              <a:t>Untuk</a:t>
            </a:r>
            <a:r>
              <a:rPr lang="en-GB" sz="2800" dirty="0"/>
              <a:t> Model </a:t>
            </a:r>
            <a:r>
              <a:rPr lang="en-GB" sz="2800" dirty="0" err="1"/>
              <a:t>Hujan-Limpasan</a:t>
            </a:r>
            <a:endParaRPr lang="en-GB" sz="2800" dirty="0"/>
          </a:p>
        </p:txBody>
      </p:sp>
      <p:sp>
        <p:nvSpPr>
          <p:cNvPr id="12" name="Content Placeholder 2">
            <a:extLst>
              <a:ext uri="{FF2B5EF4-FFF2-40B4-BE49-F238E27FC236}">
                <a16:creationId xmlns:a16="http://schemas.microsoft.com/office/drawing/2014/main" id="{F42272C3-D3D2-43A8-8418-EAF92F0F6A86}"/>
              </a:ext>
            </a:extLst>
          </p:cNvPr>
          <p:cNvSpPr txBox="1">
            <a:spLocks/>
          </p:cNvSpPr>
          <p:nvPr/>
        </p:nvSpPr>
        <p:spPr>
          <a:xfrm>
            <a:off x="5214026" y="1244431"/>
            <a:ext cx="6647234" cy="48597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2400" b="1" dirty="0">
                <a:solidFill>
                  <a:srgbClr val="000000"/>
                </a:solidFill>
                <a:latin typeface="ArialMT"/>
              </a:rPr>
              <a:t>Data </a:t>
            </a:r>
            <a:r>
              <a:rPr lang="en-GB" sz="2400" b="1" dirty="0" err="1" smtClean="0">
                <a:solidFill>
                  <a:srgbClr val="000000"/>
                </a:solidFill>
                <a:latin typeface="ArialMT"/>
              </a:rPr>
              <a:t>Hujan</a:t>
            </a:r>
            <a:r>
              <a:rPr lang="en-GB" sz="2400" b="1" dirty="0" smtClean="0">
                <a:solidFill>
                  <a:srgbClr val="000000"/>
                </a:solidFill>
                <a:latin typeface="ArialMT"/>
              </a:rPr>
              <a:t> </a:t>
            </a:r>
            <a:r>
              <a:rPr lang="en-GB" sz="2400" b="1" dirty="0" smtClean="0">
                <a:solidFill>
                  <a:srgbClr val="000000"/>
                </a:solidFill>
                <a:latin typeface="ArialMT"/>
                <a:sym typeface="Wingdings" panose="05000000000000000000" pitchFamily="2" charset="2"/>
              </a:rPr>
              <a:t> BMKG -- </a:t>
            </a:r>
            <a:r>
              <a:rPr lang="en-GB" sz="2400" b="1" dirty="0" err="1" smtClean="0">
                <a:solidFill>
                  <a:srgbClr val="000000"/>
                </a:solidFill>
                <a:latin typeface="ArialMT"/>
                <a:sym typeface="Wingdings" panose="05000000000000000000" pitchFamily="2" charset="2"/>
              </a:rPr>
              <a:t>dasarian</a:t>
            </a:r>
            <a:endParaRPr lang="en-GB" sz="2400" b="1" dirty="0">
              <a:solidFill>
                <a:srgbClr val="000000"/>
              </a:solidFill>
              <a:latin typeface="ArialMT"/>
            </a:endParaRPr>
          </a:p>
          <a:p>
            <a:pPr marL="342900" indent="-342900">
              <a:buFont typeface="+mj-lt"/>
              <a:buAutoNum type="arabicPeriod"/>
            </a:pPr>
            <a:r>
              <a:rPr lang="en-GB" sz="2400" b="1" dirty="0">
                <a:solidFill>
                  <a:srgbClr val="000000"/>
                </a:solidFill>
                <a:latin typeface="ArialMT"/>
              </a:rPr>
              <a:t>Data </a:t>
            </a:r>
            <a:r>
              <a:rPr lang="en-GB" sz="2400" b="1" dirty="0" smtClean="0">
                <a:solidFill>
                  <a:srgbClr val="000000"/>
                </a:solidFill>
                <a:latin typeface="ArialMT"/>
              </a:rPr>
              <a:t>Debit </a:t>
            </a:r>
            <a:r>
              <a:rPr lang="en-GB" sz="2400" b="1" dirty="0" smtClean="0">
                <a:solidFill>
                  <a:srgbClr val="000000"/>
                </a:solidFill>
                <a:latin typeface="ArialMT"/>
                <a:sym typeface="Wingdings" panose="05000000000000000000" pitchFamily="2" charset="2"/>
              </a:rPr>
              <a:t> </a:t>
            </a:r>
            <a:r>
              <a:rPr lang="en-GB" sz="2400" b="1" dirty="0" err="1" smtClean="0">
                <a:solidFill>
                  <a:srgbClr val="000000"/>
                </a:solidFill>
                <a:latin typeface="ArialMT"/>
                <a:sym typeface="Wingdings" panose="05000000000000000000" pitchFamily="2" charset="2"/>
              </a:rPr>
              <a:t>untuk</a:t>
            </a:r>
            <a:r>
              <a:rPr lang="en-GB" sz="2400" b="1" dirty="0" smtClean="0">
                <a:solidFill>
                  <a:srgbClr val="000000"/>
                </a:solidFill>
                <a:latin typeface="ArialMT"/>
                <a:sym typeface="Wingdings" panose="05000000000000000000" pitchFamily="2" charset="2"/>
              </a:rPr>
              <a:t> </a:t>
            </a:r>
            <a:r>
              <a:rPr lang="en-GB" sz="2400" b="1" dirty="0" err="1" smtClean="0">
                <a:solidFill>
                  <a:srgbClr val="000000"/>
                </a:solidFill>
                <a:latin typeface="ArialMT"/>
                <a:sym typeface="Wingdings" panose="05000000000000000000" pitchFamily="2" charset="2"/>
              </a:rPr>
              <a:t>validasi</a:t>
            </a:r>
            <a:r>
              <a:rPr lang="en-GB" sz="2400" b="1" dirty="0" smtClean="0">
                <a:solidFill>
                  <a:srgbClr val="000000"/>
                </a:solidFill>
                <a:latin typeface="ArialMT"/>
                <a:sym typeface="Wingdings" panose="05000000000000000000" pitchFamily="2" charset="2"/>
              </a:rPr>
              <a:t> model</a:t>
            </a:r>
            <a:endParaRPr lang="en-GB" sz="2400" b="1" dirty="0">
              <a:solidFill>
                <a:srgbClr val="000000"/>
              </a:solidFill>
              <a:latin typeface="ArialMT"/>
            </a:endParaRPr>
          </a:p>
          <a:p>
            <a:pPr marL="342900" indent="-342900">
              <a:buFont typeface="+mj-lt"/>
              <a:buAutoNum type="arabicPeriod"/>
            </a:pPr>
            <a:r>
              <a:rPr lang="en-GB" sz="2400" b="1" dirty="0">
                <a:solidFill>
                  <a:srgbClr val="000000"/>
                </a:solidFill>
                <a:latin typeface="ArialMT"/>
              </a:rPr>
              <a:t>Data </a:t>
            </a:r>
            <a:r>
              <a:rPr lang="en-GB" sz="2400" b="1" dirty="0" err="1">
                <a:solidFill>
                  <a:srgbClr val="000000"/>
                </a:solidFill>
                <a:latin typeface="ArialMT"/>
              </a:rPr>
              <a:t>Evapotranspirasi</a:t>
            </a:r>
            <a:r>
              <a:rPr lang="en-GB" sz="2400" b="1" dirty="0">
                <a:solidFill>
                  <a:srgbClr val="000000"/>
                </a:solidFill>
                <a:latin typeface="ArialMT"/>
              </a:rPr>
              <a:t>, </a:t>
            </a:r>
            <a:r>
              <a:rPr lang="en-GB" sz="2400" b="1" dirty="0" err="1">
                <a:solidFill>
                  <a:srgbClr val="000000"/>
                </a:solidFill>
                <a:latin typeface="ArialMT"/>
              </a:rPr>
              <a:t>Intersepsi</a:t>
            </a:r>
            <a:r>
              <a:rPr lang="en-GB" sz="2400" b="1" dirty="0">
                <a:solidFill>
                  <a:srgbClr val="000000"/>
                </a:solidFill>
                <a:latin typeface="ArialMT"/>
              </a:rPr>
              <a:t> dan </a:t>
            </a:r>
            <a:r>
              <a:rPr lang="en-GB" sz="2400" b="1" dirty="0" err="1">
                <a:solidFill>
                  <a:srgbClr val="000000"/>
                </a:solidFill>
                <a:latin typeface="ArialMT"/>
              </a:rPr>
              <a:t>Evaporasi</a:t>
            </a:r>
            <a:endParaRPr lang="en-GB" sz="2400" b="1" dirty="0">
              <a:solidFill>
                <a:srgbClr val="000000"/>
              </a:solidFill>
              <a:latin typeface="ArialMT"/>
            </a:endParaRPr>
          </a:p>
          <a:p>
            <a:pPr marL="342900" indent="-342900">
              <a:buFont typeface="+mj-lt"/>
              <a:buAutoNum type="arabicPeriod"/>
            </a:pPr>
            <a:r>
              <a:rPr lang="en-GB" sz="2400" b="1" dirty="0" err="1">
                <a:solidFill>
                  <a:srgbClr val="000000"/>
                </a:solidFill>
                <a:latin typeface="ArialMT"/>
              </a:rPr>
              <a:t>Variabel</a:t>
            </a:r>
            <a:r>
              <a:rPr lang="en-GB" sz="2400" b="1" dirty="0">
                <a:solidFill>
                  <a:srgbClr val="000000"/>
                </a:solidFill>
                <a:latin typeface="ArialMT"/>
              </a:rPr>
              <a:t> </a:t>
            </a:r>
            <a:r>
              <a:rPr lang="en-GB" sz="2400" b="1" dirty="0" err="1">
                <a:solidFill>
                  <a:srgbClr val="000000"/>
                </a:solidFill>
                <a:latin typeface="ArialMT"/>
              </a:rPr>
              <a:t>Hidrologi</a:t>
            </a:r>
            <a:r>
              <a:rPr lang="en-GB" sz="2400" b="1" dirty="0">
                <a:solidFill>
                  <a:srgbClr val="000000"/>
                </a:solidFill>
                <a:latin typeface="ArialMT"/>
              </a:rPr>
              <a:t> lain, </a:t>
            </a:r>
            <a:r>
              <a:rPr lang="en-GB" sz="2400" dirty="0" err="1">
                <a:solidFill>
                  <a:srgbClr val="000000"/>
                </a:solidFill>
                <a:latin typeface="ArialMT"/>
              </a:rPr>
              <a:t>misal</a:t>
            </a:r>
            <a:r>
              <a:rPr lang="en-GB" sz="2400" dirty="0">
                <a:solidFill>
                  <a:srgbClr val="000000"/>
                </a:solidFill>
                <a:latin typeface="ArialMT"/>
              </a:rPr>
              <a:t> </a:t>
            </a:r>
            <a:r>
              <a:rPr lang="en-GB" sz="2400" dirty="0" err="1">
                <a:solidFill>
                  <a:srgbClr val="000000"/>
                </a:solidFill>
                <a:latin typeface="ArialMT"/>
              </a:rPr>
              <a:t>jenis</a:t>
            </a:r>
            <a:r>
              <a:rPr lang="en-GB" sz="2400" dirty="0">
                <a:solidFill>
                  <a:srgbClr val="000000"/>
                </a:solidFill>
                <a:latin typeface="ArialMT"/>
              </a:rPr>
              <a:t> </a:t>
            </a:r>
            <a:r>
              <a:rPr lang="en-GB" sz="2400" dirty="0" err="1">
                <a:solidFill>
                  <a:srgbClr val="000000"/>
                </a:solidFill>
                <a:latin typeface="ArialMT"/>
              </a:rPr>
              <a:t>tanah</a:t>
            </a:r>
            <a:endParaRPr lang="en-GB" sz="2400" dirty="0">
              <a:solidFill>
                <a:srgbClr val="000000"/>
              </a:solidFill>
              <a:latin typeface="ArialMT"/>
            </a:endParaRPr>
          </a:p>
          <a:p>
            <a:pPr marL="342900" indent="-342900">
              <a:buFont typeface="+mj-lt"/>
              <a:buAutoNum type="arabicPeriod"/>
            </a:pPr>
            <a:r>
              <a:rPr lang="en-GB" sz="2400" b="1" dirty="0">
                <a:solidFill>
                  <a:srgbClr val="000000"/>
                </a:solidFill>
                <a:latin typeface="ArialMT"/>
              </a:rPr>
              <a:t>Data </a:t>
            </a:r>
            <a:r>
              <a:rPr lang="en-GB" sz="2400" b="1" dirty="0" err="1">
                <a:solidFill>
                  <a:srgbClr val="000000"/>
                </a:solidFill>
                <a:latin typeface="ArialMT"/>
              </a:rPr>
              <a:t>Ketinggian</a:t>
            </a:r>
            <a:r>
              <a:rPr lang="en-GB" sz="2400" b="1" dirty="0">
                <a:solidFill>
                  <a:srgbClr val="000000"/>
                </a:solidFill>
                <a:latin typeface="ArialMT"/>
              </a:rPr>
              <a:t> Digital, </a:t>
            </a:r>
            <a:r>
              <a:rPr lang="en-GB" sz="2400" dirty="0" err="1">
                <a:solidFill>
                  <a:srgbClr val="000000"/>
                </a:solidFill>
                <a:latin typeface="ArialMT"/>
              </a:rPr>
              <a:t>misal</a:t>
            </a:r>
            <a:r>
              <a:rPr lang="en-GB" sz="2400" dirty="0">
                <a:solidFill>
                  <a:srgbClr val="000000"/>
                </a:solidFill>
                <a:latin typeface="ArialMT"/>
              </a:rPr>
              <a:t> DEM (Digital Elevation Model)</a:t>
            </a:r>
          </a:p>
          <a:p>
            <a:pPr marL="342900" indent="-342900">
              <a:buFont typeface="+mj-lt"/>
              <a:buAutoNum type="arabicPeriod"/>
            </a:pPr>
            <a:r>
              <a:rPr lang="en-GB" sz="2400" b="1" dirty="0">
                <a:solidFill>
                  <a:srgbClr val="000000"/>
                </a:solidFill>
                <a:latin typeface="ArialMT"/>
              </a:rPr>
              <a:t>Data </a:t>
            </a:r>
            <a:r>
              <a:rPr lang="en-GB" sz="2400" b="1" dirty="0" err="1">
                <a:solidFill>
                  <a:srgbClr val="000000"/>
                </a:solidFill>
                <a:latin typeface="ArialMT"/>
              </a:rPr>
              <a:t>Informasi</a:t>
            </a:r>
            <a:r>
              <a:rPr lang="en-GB" sz="2400" b="1" dirty="0">
                <a:solidFill>
                  <a:srgbClr val="000000"/>
                </a:solidFill>
                <a:latin typeface="ArialMT"/>
              </a:rPr>
              <a:t> </a:t>
            </a:r>
            <a:r>
              <a:rPr lang="en-GB" sz="2400" b="1" dirty="0" err="1">
                <a:solidFill>
                  <a:srgbClr val="000000"/>
                </a:solidFill>
                <a:latin typeface="ArialMT"/>
              </a:rPr>
              <a:t>Geografi</a:t>
            </a:r>
            <a:endParaRPr lang="en-GB" sz="2400" dirty="0">
              <a:solidFill>
                <a:srgbClr val="000000"/>
              </a:solidFill>
              <a:latin typeface="ArialMT"/>
            </a:endParaRPr>
          </a:p>
          <a:p>
            <a:pPr marL="342900" indent="-342900">
              <a:buFont typeface="+mj-lt"/>
              <a:buAutoNum type="arabicPeriod"/>
            </a:pPr>
            <a:r>
              <a:rPr lang="en-GB" sz="2400" b="1" dirty="0">
                <a:solidFill>
                  <a:srgbClr val="000000"/>
                </a:solidFill>
                <a:latin typeface="ArialMT"/>
              </a:rPr>
              <a:t>Data </a:t>
            </a:r>
            <a:r>
              <a:rPr lang="en-GB" sz="2400" b="1" dirty="0" err="1">
                <a:solidFill>
                  <a:srgbClr val="000000"/>
                </a:solidFill>
                <a:latin typeface="ArialMT"/>
              </a:rPr>
              <a:t>Penginderaan</a:t>
            </a:r>
            <a:r>
              <a:rPr lang="en-GB" sz="2400" b="1" dirty="0">
                <a:solidFill>
                  <a:srgbClr val="000000"/>
                </a:solidFill>
                <a:latin typeface="ArialMT"/>
              </a:rPr>
              <a:t> </a:t>
            </a:r>
            <a:r>
              <a:rPr lang="en-GB" sz="2400" b="1" dirty="0" err="1">
                <a:solidFill>
                  <a:srgbClr val="000000"/>
                </a:solidFill>
                <a:latin typeface="ArialMT"/>
              </a:rPr>
              <a:t>Jauh</a:t>
            </a:r>
            <a:r>
              <a:rPr lang="en-GB" sz="2400" b="1" dirty="0">
                <a:solidFill>
                  <a:srgbClr val="000000"/>
                </a:solidFill>
                <a:latin typeface="ArialMT"/>
              </a:rPr>
              <a:t>, </a:t>
            </a:r>
            <a:r>
              <a:rPr lang="en-GB" sz="2400" dirty="0" err="1">
                <a:solidFill>
                  <a:srgbClr val="000000"/>
                </a:solidFill>
                <a:latin typeface="ArialMT"/>
              </a:rPr>
              <a:t>misal</a:t>
            </a:r>
            <a:r>
              <a:rPr lang="en-GB" sz="2400" dirty="0">
                <a:solidFill>
                  <a:srgbClr val="000000"/>
                </a:solidFill>
                <a:latin typeface="ArialMT"/>
              </a:rPr>
              <a:t> </a:t>
            </a:r>
            <a:r>
              <a:rPr lang="en-GB" sz="2400" dirty="0" err="1">
                <a:solidFill>
                  <a:srgbClr val="000000"/>
                </a:solidFill>
                <a:latin typeface="ArialMT"/>
              </a:rPr>
              <a:t>citra</a:t>
            </a:r>
            <a:r>
              <a:rPr lang="en-GB" sz="2400" dirty="0">
                <a:solidFill>
                  <a:srgbClr val="000000"/>
                </a:solidFill>
                <a:latin typeface="ArialMT"/>
              </a:rPr>
              <a:t> </a:t>
            </a:r>
            <a:r>
              <a:rPr lang="en-GB" sz="2400" dirty="0" err="1">
                <a:solidFill>
                  <a:srgbClr val="000000"/>
                </a:solidFill>
                <a:latin typeface="ArialMT"/>
              </a:rPr>
              <a:t>untuk</a:t>
            </a:r>
            <a:r>
              <a:rPr lang="en-GB" sz="2400" dirty="0">
                <a:solidFill>
                  <a:srgbClr val="000000"/>
                </a:solidFill>
                <a:latin typeface="ArialMT"/>
              </a:rPr>
              <a:t> </a:t>
            </a:r>
            <a:r>
              <a:rPr lang="en-GB" sz="2400" dirty="0" err="1">
                <a:solidFill>
                  <a:srgbClr val="000000"/>
                </a:solidFill>
                <a:latin typeface="ArialMT"/>
              </a:rPr>
              <a:t>mendapatkan</a:t>
            </a:r>
            <a:r>
              <a:rPr lang="en-GB" sz="2400" dirty="0">
                <a:solidFill>
                  <a:srgbClr val="000000"/>
                </a:solidFill>
                <a:latin typeface="ArialMT"/>
              </a:rPr>
              <a:t> </a:t>
            </a:r>
            <a:r>
              <a:rPr lang="en-GB" sz="2400" b="1" dirty="0" err="1">
                <a:solidFill>
                  <a:srgbClr val="000000"/>
                </a:solidFill>
                <a:latin typeface="ArialMT"/>
              </a:rPr>
              <a:t>tutupan</a:t>
            </a:r>
            <a:r>
              <a:rPr lang="en-GB" sz="2400" b="1" dirty="0">
                <a:solidFill>
                  <a:srgbClr val="000000"/>
                </a:solidFill>
                <a:latin typeface="ArialMT"/>
              </a:rPr>
              <a:t> </a:t>
            </a:r>
            <a:r>
              <a:rPr lang="en-GB" sz="2400" b="1" dirty="0" err="1">
                <a:solidFill>
                  <a:srgbClr val="000000"/>
                </a:solidFill>
                <a:latin typeface="ArialMT"/>
              </a:rPr>
              <a:t>lahan</a:t>
            </a:r>
            <a:endParaRPr lang="en-GB" sz="2400" b="1" dirty="0">
              <a:solidFill>
                <a:srgbClr val="000000"/>
              </a:solidFill>
              <a:latin typeface="ArialMT"/>
            </a:endParaRPr>
          </a:p>
        </p:txBody>
      </p:sp>
    </p:spTree>
    <p:extLst>
      <p:ext uri="{BB962C8B-B14F-4D97-AF65-F5344CB8AC3E}">
        <p14:creationId xmlns:p14="http://schemas.microsoft.com/office/powerpoint/2010/main" val="662175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38100" dist="38100" dir="2700000" algn="tl">
                    <a:srgbClr val="000000">
                      <a:alpha val="43137"/>
                    </a:srgbClr>
                  </a:outerShdw>
                </a:effectLst>
                <a:latin typeface="Arial Narrow" panose="020B0606020202030204" pitchFamily="34" charset="0"/>
              </a:rPr>
              <a:t>PERHITUNGAN KEBUTUHAN AIR</a:t>
            </a:r>
            <a:endParaRPr lang="en-US" sz="3200" dirty="0">
              <a:effectLst>
                <a:outerShdw blurRad="38100" dist="38100" dir="2700000" algn="tl">
                  <a:srgbClr val="000000">
                    <a:alpha val="43137"/>
                  </a:srgbClr>
                </a:outerShdw>
              </a:effectLst>
              <a:latin typeface="Arial Narrow" panose="020B0606020202030204" pitchFamily="34" charset="0"/>
            </a:endParaRPr>
          </a:p>
        </p:txBody>
      </p:sp>
      <p:sp>
        <p:nvSpPr>
          <p:cNvPr id="3" name="Content Placeholder 2"/>
          <p:cNvSpPr>
            <a:spLocks noGrp="1"/>
          </p:cNvSpPr>
          <p:nvPr>
            <p:ph idx="1"/>
          </p:nvPr>
        </p:nvSpPr>
        <p:spPr>
          <a:xfrm>
            <a:off x="838199" y="1176532"/>
            <a:ext cx="10515601" cy="3969209"/>
          </a:xfrm>
        </p:spPr>
        <p:txBody>
          <a:bodyPr>
            <a:normAutofit/>
          </a:bodyPr>
          <a:lstStyle/>
          <a:p>
            <a:pPr marL="742950" indent="-742950">
              <a:buAutoNum type="arabicParenR"/>
            </a:pPr>
            <a:r>
              <a:rPr lang="en-US" sz="3200" b="1" dirty="0" err="1" smtClean="0"/>
              <a:t>Domestik</a:t>
            </a:r>
            <a:r>
              <a:rPr lang="en-US" sz="3200" b="1" dirty="0" smtClean="0"/>
              <a:t> </a:t>
            </a:r>
            <a:r>
              <a:rPr lang="en-US" sz="3200" b="1" dirty="0" smtClean="0">
                <a:sym typeface="Wingdings" panose="05000000000000000000" pitchFamily="2" charset="2"/>
              </a:rPr>
              <a:t> </a:t>
            </a:r>
            <a:r>
              <a:rPr lang="en-US" sz="2400" b="1" dirty="0" err="1" smtClean="0">
                <a:latin typeface="Arial Narrow" panose="020B0606020202030204" pitchFamily="34" charset="0"/>
                <a:sym typeface="Wingdings" panose="05000000000000000000" pitchFamily="2" charset="2"/>
              </a:rPr>
              <a:t>berdasarkan</a:t>
            </a:r>
            <a:r>
              <a:rPr lang="en-US" sz="2400" b="1" dirty="0" smtClean="0">
                <a:latin typeface="Arial Narrow" panose="020B0606020202030204" pitchFamily="34" charset="0"/>
                <a:sym typeface="Wingdings" panose="05000000000000000000" pitchFamily="2" charset="2"/>
              </a:rPr>
              <a:t> </a:t>
            </a:r>
            <a:r>
              <a:rPr lang="en-US" sz="2400" b="1" dirty="0" err="1" smtClean="0">
                <a:latin typeface="Arial Narrow" panose="020B0606020202030204" pitchFamily="34" charset="0"/>
                <a:sym typeface="Wingdings" panose="05000000000000000000" pitchFamily="2" charset="2"/>
              </a:rPr>
              <a:t>jumlah</a:t>
            </a:r>
            <a:r>
              <a:rPr lang="en-US" sz="2400" b="1" dirty="0" smtClean="0">
                <a:latin typeface="Arial Narrow" panose="020B0606020202030204" pitchFamily="34" charset="0"/>
                <a:sym typeface="Wingdings" panose="05000000000000000000" pitchFamily="2" charset="2"/>
              </a:rPr>
              <a:t> </a:t>
            </a:r>
            <a:r>
              <a:rPr lang="en-US" sz="2400" b="1" dirty="0" err="1" smtClean="0">
                <a:latin typeface="Arial Narrow" panose="020B0606020202030204" pitchFamily="34" charset="0"/>
                <a:sym typeface="Wingdings" panose="05000000000000000000" pitchFamily="2" charset="2"/>
              </a:rPr>
              <a:t>penduduk</a:t>
            </a:r>
            <a:endParaRPr lang="en-US" sz="3200" b="1" dirty="0" smtClean="0">
              <a:latin typeface="Arial Narrow" panose="020B0606020202030204" pitchFamily="34" charset="0"/>
            </a:endParaRPr>
          </a:p>
          <a:p>
            <a:pPr marL="742950" indent="-742950">
              <a:buAutoNum type="arabicParenR"/>
            </a:pPr>
            <a:r>
              <a:rPr lang="en-US" sz="3200" b="1" dirty="0" err="1" smtClean="0"/>
              <a:t>Pertanian</a:t>
            </a:r>
            <a:r>
              <a:rPr lang="en-US" sz="3200" b="1" dirty="0" smtClean="0"/>
              <a:t>/</a:t>
            </a:r>
            <a:r>
              <a:rPr lang="en-US" sz="3200" b="1" dirty="0" err="1" smtClean="0"/>
              <a:t>irigasi</a:t>
            </a:r>
            <a:r>
              <a:rPr lang="en-US" sz="3200" b="1" dirty="0" smtClean="0"/>
              <a:t> </a:t>
            </a:r>
            <a:r>
              <a:rPr lang="en-US" sz="3200" b="1" dirty="0" smtClean="0">
                <a:sym typeface="Wingdings" panose="05000000000000000000" pitchFamily="2" charset="2"/>
              </a:rPr>
              <a:t> </a:t>
            </a:r>
            <a:r>
              <a:rPr lang="en-US" b="1" dirty="0" smtClean="0">
                <a:latin typeface="Arial Narrow" panose="020B0606020202030204" pitchFamily="34" charset="0"/>
                <a:sym typeface="Wingdings" panose="05000000000000000000" pitchFamily="2" charset="2"/>
              </a:rPr>
              <a:t>data </a:t>
            </a:r>
            <a:r>
              <a:rPr lang="en-US" b="1" dirty="0" err="1" smtClean="0">
                <a:latin typeface="Arial Narrow" panose="020B0606020202030204" pitchFamily="34" charset="0"/>
                <a:sym typeface="Wingdings" panose="05000000000000000000" pitchFamily="2" charset="2"/>
              </a:rPr>
              <a:t>monografi</a:t>
            </a:r>
            <a:endParaRPr lang="en-US" sz="3200" b="1" dirty="0">
              <a:latin typeface="Arial Narrow" panose="020B0606020202030204" pitchFamily="34" charset="0"/>
            </a:endParaRPr>
          </a:p>
          <a:p>
            <a:pPr marL="742950" indent="-742950">
              <a:buAutoNum type="arabicParenR"/>
            </a:pPr>
            <a:r>
              <a:rPr lang="en-US" sz="3200" b="1" dirty="0" err="1" smtClean="0"/>
              <a:t>Peternakan</a:t>
            </a:r>
            <a:r>
              <a:rPr lang="en-US" sz="3200" b="1" dirty="0" smtClean="0"/>
              <a:t>/</a:t>
            </a:r>
            <a:r>
              <a:rPr lang="en-US" sz="3200" b="1" dirty="0" err="1" smtClean="0"/>
              <a:t>perikanan</a:t>
            </a:r>
            <a:r>
              <a:rPr lang="en-US" sz="3200" b="1" dirty="0" smtClean="0"/>
              <a:t> </a:t>
            </a:r>
            <a:r>
              <a:rPr lang="en-US" sz="3200" b="1" dirty="0" smtClean="0">
                <a:sym typeface="Wingdings" panose="05000000000000000000" pitchFamily="2" charset="2"/>
              </a:rPr>
              <a:t> </a:t>
            </a:r>
            <a:r>
              <a:rPr lang="en-US" b="1" dirty="0">
                <a:latin typeface="Arial Narrow" panose="020B0606020202030204" pitchFamily="34" charset="0"/>
                <a:sym typeface="Wingdings" panose="05000000000000000000" pitchFamily="2" charset="2"/>
              </a:rPr>
              <a:t>data </a:t>
            </a:r>
            <a:r>
              <a:rPr lang="en-US" b="1" dirty="0" err="1">
                <a:latin typeface="Arial Narrow" panose="020B0606020202030204" pitchFamily="34" charset="0"/>
                <a:sym typeface="Wingdings" panose="05000000000000000000" pitchFamily="2" charset="2"/>
              </a:rPr>
              <a:t>monografi</a:t>
            </a:r>
            <a:endParaRPr lang="en-US" sz="3200" b="1" dirty="0" smtClean="0"/>
          </a:p>
          <a:p>
            <a:pPr marL="742950" indent="-742950">
              <a:buAutoNum type="arabicParenR"/>
            </a:pPr>
            <a:r>
              <a:rPr lang="en-US" sz="3200" b="1" dirty="0" err="1" smtClean="0"/>
              <a:t>Industri</a:t>
            </a:r>
            <a:r>
              <a:rPr lang="en-US" sz="3200" b="1" dirty="0" smtClean="0"/>
              <a:t> (</a:t>
            </a:r>
            <a:r>
              <a:rPr lang="en-US" sz="3200" b="1" dirty="0" err="1" smtClean="0"/>
              <a:t>listrik</a:t>
            </a:r>
            <a:r>
              <a:rPr lang="en-US" sz="3200" b="1" dirty="0" smtClean="0"/>
              <a:t>, </a:t>
            </a:r>
            <a:r>
              <a:rPr lang="en-US" sz="3200" b="1" dirty="0" err="1" smtClean="0"/>
              <a:t>manufaktur</a:t>
            </a:r>
            <a:r>
              <a:rPr lang="en-US" sz="3200" b="1" dirty="0" smtClean="0"/>
              <a:t>, </a:t>
            </a:r>
            <a:r>
              <a:rPr lang="en-US" sz="3200" b="1" dirty="0" err="1" smtClean="0"/>
              <a:t>dll</a:t>
            </a:r>
            <a:r>
              <a:rPr lang="en-US" sz="3200" b="1" dirty="0" smtClean="0"/>
              <a:t>) </a:t>
            </a:r>
            <a:r>
              <a:rPr lang="en-US" sz="3200" b="1" dirty="0" smtClean="0">
                <a:sym typeface="Wingdings" panose="05000000000000000000" pitchFamily="2" charset="2"/>
              </a:rPr>
              <a:t> </a:t>
            </a:r>
            <a:r>
              <a:rPr lang="en-US" sz="2400" b="1" dirty="0">
                <a:latin typeface="Arial Narrow" panose="020B0606020202030204" pitchFamily="34" charset="0"/>
                <a:sym typeface="Wingdings" panose="05000000000000000000" pitchFamily="2" charset="2"/>
              </a:rPr>
              <a:t>data </a:t>
            </a:r>
            <a:r>
              <a:rPr lang="en-US" sz="2400" b="1" dirty="0" err="1">
                <a:latin typeface="Arial Narrow" panose="020B0606020202030204" pitchFamily="34" charset="0"/>
                <a:sym typeface="Wingdings" panose="05000000000000000000" pitchFamily="2" charset="2"/>
              </a:rPr>
              <a:t>monografi</a:t>
            </a:r>
            <a:endParaRPr lang="en-US" sz="3200" b="1" dirty="0" smtClean="0"/>
          </a:p>
          <a:p>
            <a:pPr marL="742950" indent="-742950">
              <a:buAutoNum type="arabicParenR"/>
            </a:pPr>
            <a:r>
              <a:rPr lang="en-US" sz="3200" b="1" dirty="0" smtClean="0"/>
              <a:t>DLL </a:t>
            </a:r>
            <a:r>
              <a:rPr lang="en-US" sz="2400" b="1" dirty="0" smtClean="0"/>
              <a:t>(</a:t>
            </a:r>
            <a:r>
              <a:rPr lang="en-US" sz="2400" b="1" dirty="0" err="1" smtClean="0"/>
              <a:t>konservasi</a:t>
            </a:r>
            <a:r>
              <a:rPr lang="en-US" sz="2400" b="1" dirty="0" smtClean="0"/>
              <a:t>: </a:t>
            </a:r>
            <a:r>
              <a:rPr lang="en-US" sz="2400" b="1" dirty="0" err="1" smtClean="0"/>
              <a:t>rehabilitasi</a:t>
            </a:r>
            <a:r>
              <a:rPr lang="en-US" sz="2400" b="1" dirty="0" smtClean="0"/>
              <a:t> </a:t>
            </a:r>
            <a:r>
              <a:rPr lang="en-US" sz="2400" b="1" dirty="0" err="1" smtClean="0"/>
              <a:t>hutan</a:t>
            </a:r>
            <a:r>
              <a:rPr lang="en-US" sz="2400" b="1" dirty="0" smtClean="0"/>
              <a:t> &amp; </a:t>
            </a:r>
            <a:r>
              <a:rPr lang="en-US" sz="2400" b="1" dirty="0" err="1" smtClean="0"/>
              <a:t>lahan</a:t>
            </a:r>
            <a:r>
              <a:rPr lang="en-US" sz="2400" b="1" dirty="0" smtClean="0"/>
              <a:t>)</a:t>
            </a:r>
            <a:r>
              <a:rPr lang="en-US" sz="3600" b="1" dirty="0" smtClean="0"/>
              <a:t> </a:t>
            </a:r>
          </a:p>
          <a:p>
            <a:pPr marL="742950" indent="-742950">
              <a:buAutoNum type="arabicParenR"/>
            </a:pPr>
            <a:endParaRPr lang="en-US" sz="3200" b="1" dirty="0"/>
          </a:p>
        </p:txBody>
      </p:sp>
    </p:spTree>
    <p:extLst>
      <p:ext uri="{BB962C8B-B14F-4D97-AF65-F5344CB8AC3E}">
        <p14:creationId xmlns:p14="http://schemas.microsoft.com/office/powerpoint/2010/main" val="15234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71" y="191069"/>
            <a:ext cx="10515600" cy="791571"/>
          </a:xfrm>
        </p:spPr>
        <p:txBody>
          <a:bodyPr/>
          <a:lstStyle/>
          <a:p>
            <a:r>
              <a:rPr lang="en-US" dirty="0" smtClean="0"/>
              <a:t>Data PODES 2018 </a:t>
            </a:r>
            <a:r>
              <a:rPr lang="en-US" dirty="0" smtClean="0">
                <a:sym typeface="Wingdings" panose="05000000000000000000" pitchFamily="2" charset="2"/>
              </a:rPr>
              <a:t> </a:t>
            </a:r>
            <a:r>
              <a:rPr lang="en-US" dirty="0" err="1" smtClean="0">
                <a:effectLst>
                  <a:outerShdw blurRad="38100" dist="38100" dir="2700000" algn="tl">
                    <a:srgbClr val="000000">
                      <a:alpha val="43137"/>
                    </a:srgbClr>
                  </a:outerShdw>
                </a:effectLst>
                <a:sym typeface="Wingdings" panose="05000000000000000000" pitchFamily="2" charset="2"/>
              </a:rPr>
              <a:t>kebutuhan</a:t>
            </a:r>
            <a:r>
              <a:rPr lang="en-US" dirty="0" smtClean="0">
                <a:effectLst>
                  <a:outerShdw blurRad="38100" dist="38100" dir="2700000" algn="tl">
                    <a:srgbClr val="000000">
                      <a:alpha val="43137"/>
                    </a:srgbClr>
                  </a:outerShdw>
                </a:effectLst>
                <a:sym typeface="Wingdings" panose="05000000000000000000" pitchFamily="2" charset="2"/>
              </a:rPr>
              <a:t> </a:t>
            </a:r>
            <a:r>
              <a:rPr lang="en-US" dirty="0" err="1" smtClean="0">
                <a:effectLst>
                  <a:outerShdw blurRad="38100" dist="38100" dir="2700000" algn="tl">
                    <a:srgbClr val="000000">
                      <a:alpha val="43137"/>
                    </a:srgbClr>
                  </a:outerShdw>
                </a:effectLst>
                <a:sym typeface="Wingdings" panose="05000000000000000000" pitchFamily="2" charset="2"/>
              </a:rPr>
              <a:t>domestik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1176532"/>
            <a:ext cx="12180949" cy="5194323"/>
          </a:xfrm>
          <a:prstGeom prst="rect">
            <a:avLst/>
          </a:prstGeom>
        </p:spPr>
      </p:pic>
    </p:spTree>
    <p:extLst>
      <p:ext uri="{BB962C8B-B14F-4D97-AF65-F5344CB8AC3E}">
        <p14:creationId xmlns:p14="http://schemas.microsoft.com/office/powerpoint/2010/main" val="135684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82640"/>
            <a:ext cx="11291327" cy="5388215"/>
          </a:xfrm>
          <a:prstGeom prst="rect">
            <a:avLst/>
          </a:prstGeom>
        </p:spPr>
      </p:pic>
      <p:pic>
        <p:nvPicPr>
          <p:cNvPr id="5" name="Picture 4"/>
          <p:cNvPicPr>
            <a:picLocks noChangeAspect="1"/>
          </p:cNvPicPr>
          <p:nvPr/>
        </p:nvPicPr>
        <p:blipFill>
          <a:blip r:embed="rId3"/>
          <a:stretch>
            <a:fillRect/>
          </a:stretch>
        </p:blipFill>
        <p:spPr>
          <a:xfrm>
            <a:off x="4213412" y="0"/>
            <a:ext cx="7978588" cy="6896848"/>
          </a:xfrm>
          <a:prstGeom prst="rect">
            <a:avLst/>
          </a:prstGeom>
        </p:spPr>
      </p:pic>
      <p:sp>
        <p:nvSpPr>
          <p:cNvPr id="6" name="TextBox 5"/>
          <p:cNvSpPr txBox="1"/>
          <p:nvPr/>
        </p:nvSpPr>
        <p:spPr>
          <a:xfrm>
            <a:off x="256674" y="2117558"/>
            <a:ext cx="1824474"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SHP </a:t>
            </a:r>
            <a:r>
              <a:rPr lang="en-US" sz="2000" b="1" dirty="0">
                <a:effectLst>
                  <a:outerShdw blurRad="38100" dist="38100" dir="2700000" algn="tl">
                    <a:srgbClr val="000000">
                      <a:alpha val="43137"/>
                    </a:srgbClr>
                  </a:outerShdw>
                </a:effectLst>
              </a:rPr>
              <a:t>B</a:t>
            </a:r>
            <a:r>
              <a:rPr lang="en-US" sz="2000" b="1" dirty="0" smtClean="0">
                <a:effectLst>
                  <a:outerShdw blurRad="38100" dist="38100" dir="2700000" algn="tl">
                    <a:srgbClr val="000000">
                      <a:alpha val="43137"/>
                    </a:srgbClr>
                  </a:outerShdw>
                </a:effectLst>
              </a:rPr>
              <a:t>atas </a:t>
            </a:r>
            <a:r>
              <a:rPr lang="en-US" sz="2000" b="1" dirty="0" err="1" smtClean="0">
                <a:effectLst>
                  <a:outerShdw blurRad="38100" dist="38100" dir="2700000" algn="tl">
                    <a:srgbClr val="000000">
                      <a:alpha val="43137"/>
                    </a:srgbClr>
                  </a:outerShdw>
                </a:effectLst>
              </a:rPr>
              <a:t>Desa</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7039778" cy="6429664"/>
          </a:xfrm>
          <a:prstGeom prst="rect">
            <a:avLst/>
          </a:prstGeom>
        </p:spPr>
      </p:pic>
      <p:sp>
        <p:nvSpPr>
          <p:cNvPr id="2" name="Title 1"/>
          <p:cNvSpPr>
            <a:spLocks noGrp="1"/>
          </p:cNvSpPr>
          <p:nvPr>
            <p:ph type="title"/>
          </p:nvPr>
        </p:nvSpPr>
        <p:spPr>
          <a:xfrm>
            <a:off x="2152650" y="234499"/>
            <a:ext cx="6127750" cy="637568"/>
          </a:xfrm>
        </p:spPr>
        <p:txBody>
          <a:bodyPr>
            <a:noAutofit/>
          </a:bodyPr>
          <a:lstStyle/>
          <a:p>
            <a:r>
              <a:rPr lang="en-US" sz="4000" dirty="0">
                <a:solidFill>
                  <a:srgbClr val="FFFF00"/>
                </a:solidFill>
                <a:effectLst>
                  <a:outerShdw blurRad="38100" dist="38100" dir="2700000" algn="tl">
                    <a:srgbClr val="000000">
                      <a:alpha val="43137"/>
                    </a:srgbClr>
                  </a:outerShdw>
                </a:effectLst>
              </a:rPr>
              <a:t>SIKLUS HIDROLOGI</a:t>
            </a:r>
          </a:p>
        </p:txBody>
      </p:sp>
      <p:sp>
        <p:nvSpPr>
          <p:cNvPr id="3" name="Content Placeholder 2"/>
          <p:cNvSpPr>
            <a:spLocks noGrp="1"/>
          </p:cNvSpPr>
          <p:nvPr>
            <p:ph idx="1"/>
          </p:nvPr>
        </p:nvSpPr>
        <p:spPr>
          <a:xfrm>
            <a:off x="2152650" y="1338943"/>
            <a:ext cx="7886700" cy="4838020"/>
          </a:xfrm>
        </p:spPr>
        <p:txBody>
          <a:bodyPr>
            <a:normAutofit/>
          </a:bodyPr>
          <a:lstStyle/>
          <a:p>
            <a:endParaRPr lang="en-US" dirty="0">
              <a:latin typeface="Bodoni MT Condensed" panose="02070606080606020203" pitchFamily="18" charset="0"/>
            </a:endParaRPr>
          </a:p>
        </p:txBody>
      </p:sp>
      <p:pic>
        <p:nvPicPr>
          <p:cNvPr id="4" name="Picture 3"/>
          <p:cNvPicPr>
            <a:picLocks noChangeAspect="1"/>
          </p:cNvPicPr>
          <p:nvPr/>
        </p:nvPicPr>
        <p:blipFill>
          <a:blip r:embed="rId3"/>
          <a:stretch>
            <a:fillRect/>
          </a:stretch>
        </p:blipFill>
        <p:spPr>
          <a:xfrm>
            <a:off x="4305299" y="990599"/>
            <a:ext cx="7886701" cy="4803981"/>
          </a:xfrm>
          <a:prstGeom prst="rect">
            <a:avLst/>
          </a:prstGeom>
        </p:spPr>
      </p:pic>
      <p:pic>
        <p:nvPicPr>
          <p:cNvPr id="5" name="Picture 4"/>
          <p:cNvPicPr>
            <a:picLocks noChangeAspect="1"/>
          </p:cNvPicPr>
          <p:nvPr/>
        </p:nvPicPr>
        <p:blipFill>
          <a:blip r:embed="rId4"/>
          <a:stretch>
            <a:fillRect/>
          </a:stretch>
        </p:blipFill>
        <p:spPr>
          <a:xfrm>
            <a:off x="0" y="990599"/>
            <a:ext cx="8729471" cy="5376207"/>
          </a:xfrm>
          <a:prstGeom prst="rect">
            <a:avLst/>
          </a:prstGeom>
        </p:spPr>
      </p:pic>
    </p:spTree>
    <p:extLst>
      <p:ext uri="{BB962C8B-B14F-4D97-AF65-F5344CB8AC3E}">
        <p14:creationId xmlns:p14="http://schemas.microsoft.com/office/powerpoint/2010/main" val="21924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NERACA AIR SPATIO-TEMPORAL</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3200" b="1" dirty="0" smtClean="0">
                <a:effectLst>
                  <a:outerShdw blurRad="38100" dist="38100" dir="2700000" algn="tl">
                    <a:srgbClr val="000000">
                      <a:alpha val="43137"/>
                    </a:srgbClr>
                  </a:outerShdw>
                </a:effectLst>
              </a:rPr>
              <a:t>Surplus/</a:t>
            </a:r>
            <a:r>
              <a:rPr lang="en-US" sz="3200" b="1" dirty="0" err="1" smtClean="0">
                <a:effectLst>
                  <a:outerShdw blurRad="38100" dist="38100" dir="2700000" algn="tl">
                    <a:srgbClr val="000000">
                      <a:alpha val="43137"/>
                    </a:srgbClr>
                  </a:outerShdw>
                </a:effectLst>
              </a:rPr>
              <a:t>Defisit</a:t>
            </a:r>
            <a:r>
              <a:rPr lang="en-US" sz="3200" b="1" dirty="0" smtClean="0">
                <a:effectLst>
                  <a:outerShdw blurRad="38100" dist="38100" dir="2700000" algn="tl">
                    <a:srgbClr val="000000">
                      <a:alpha val="43137"/>
                    </a:srgbClr>
                  </a:outerShdw>
                </a:effectLst>
              </a:rPr>
              <a:t> = KETERSEDIAAN – KEBUTUHAN</a:t>
            </a:r>
          </a:p>
          <a:p>
            <a:pPr marL="0" indent="0">
              <a:buNone/>
            </a:pPr>
            <a:endParaRPr lang="en-US" dirty="0"/>
          </a:p>
          <a:p>
            <a:pPr marL="0" indent="0">
              <a:buNone/>
            </a:pPr>
            <a:r>
              <a:rPr lang="en-US" b="1" dirty="0" smtClean="0"/>
              <a:t>SPATIAL</a:t>
            </a:r>
            <a:r>
              <a:rPr lang="en-US" dirty="0" smtClean="0"/>
              <a:t> </a:t>
            </a:r>
            <a:r>
              <a:rPr lang="en-US" dirty="0" smtClean="0">
                <a:sym typeface="Wingdings" panose="05000000000000000000" pitchFamily="2" charset="2"/>
              </a:rPr>
              <a:t> </a:t>
            </a:r>
            <a:r>
              <a:rPr lang="en-US" dirty="0" err="1" smtClean="0">
                <a:sym typeface="Wingdings" panose="05000000000000000000" pitchFamily="2" charset="2"/>
              </a:rPr>
              <a:t>Desa</a:t>
            </a:r>
            <a:r>
              <a:rPr lang="en-US" dirty="0" smtClean="0">
                <a:sym typeface="Wingdings" panose="05000000000000000000" pitchFamily="2" charset="2"/>
              </a:rPr>
              <a:t>, </a:t>
            </a:r>
            <a:r>
              <a:rPr lang="en-US" dirty="0" err="1" smtClean="0">
                <a:sym typeface="Wingdings" panose="05000000000000000000" pitchFamily="2" charset="2"/>
              </a:rPr>
              <a:t>Kecamatan</a:t>
            </a:r>
            <a:r>
              <a:rPr lang="en-US" dirty="0" smtClean="0">
                <a:sym typeface="Wingdings" panose="05000000000000000000" pitchFamily="2" charset="2"/>
              </a:rPr>
              <a:t>  </a:t>
            </a:r>
            <a:r>
              <a:rPr lang="en-US" dirty="0" err="1" smtClean="0">
                <a:sym typeface="Wingdings" panose="05000000000000000000" pitchFamily="2" charset="2"/>
              </a:rPr>
              <a:t>seluruh</a:t>
            </a:r>
            <a:r>
              <a:rPr lang="en-US" dirty="0" smtClean="0">
                <a:sym typeface="Wingdings" panose="05000000000000000000" pitchFamily="2" charset="2"/>
              </a:rPr>
              <a:t> </a:t>
            </a:r>
            <a:r>
              <a:rPr lang="en-US" dirty="0" err="1" smtClean="0">
                <a:sym typeface="Wingdings" panose="05000000000000000000" pitchFamily="2" charset="2"/>
              </a:rPr>
              <a:t>wilayah</a:t>
            </a:r>
            <a:r>
              <a:rPr lang="en-US" dirty="0" smtClean="0">
                <a:sym typeface="Wingdings" panose="05000000000000000000" pitchFamily="2" charset="2"/>
              </a:rPr>
              <a:t> Indonesia</a:t>
            </a:r>
            <a:endParaRPr lang="en-US" dirty="0" smtClean="0">
              <a:sym typeface="Wingdings" panose="05000000000000000000" pitchFamily="2" charset="2"/>
            </a:endParaRPr>
          </a:p>
          <a:p>
            <a:pPr marL="0" indent="0">
              <a:buNone/>
            </a:pPr>
            <a:r>
              <a:rPr lang="en-US" b="1" dirty="0" smtClean="0">
                <a:sym typeface="Wingdings" panose="05000000000000000000" pitchFamily="2" charset="2"/>
              </a:rPr>
              <a:t>TEMPORAL </a:t>
            </a:r>
            <a:r>
              <a:rPr lang="en-US" dirty="0" smtClean="0">
                <a:sym typeface="Wingdings" panose="05000000000000000000" pitchFamily="2" charset="2"/>
              </a:rPr>
              <a:t> </a:t>
            </a:r>
            <a:r>
              <a:rPr lang="en-US" dirty="0" err="1">
                <a:sym typeface="Wingdings" panose="05000000000000000000" pitchFamily="2" charset="2"/>
              </a:rPr>
              <a:t>D</a:t>
            </a:r>
            <a:r>
              <a:rPr lang="en-US" dirty="0" err="1" smtClean="0">
                <a:sym typeface="Wingdings" panose="05000000000000000000" pitchFamily="2" charset="2"/>
              </a:rPr>
              <a:t>asarian</a:t>
            </a:r>
            <a:r>
              <a:rPr lang="en-US" dirty="0" smtClean="0">
                <a:sym typeface="Wingdings" panose="05000000000000000000" pitchFamily="2" charset="2"/>
              </a:rPr>
              <a:t> </a:t>
            </a:r>
            <a:r>
              <a:rPr lang="en-US" dirty="0" smtClean="0">
                <a:sym typeface="Wingdings" panose="05000000000000000000" pitchFamily="2" charset="2"/>
              </a:rPr>
              <a:t>(</a:t>
            </a:r>
            <a:r>
              <a:rPr lang="en-US" dirty="0" err="1" smtClean="0">
                <a:sym typeface="Wingdings" panose="05000000000000000000" pitchFamily="2" charset="2"/>
              </a:rPr>
              <a:t>berdasar</a:t>
            </a:r>
            <a:r>
              <a:rPr lang="en-US" dirty="0" smtClean="0">
                <a:sym typeface="Wingdings" panose="05000000000000000000" pitchFamily="2" charset="2"/>
              </a:rPr>
              <a:t> data </a:t>
            </a:r>
            <a:r>
              <a:rPr lang="en-US" b="1" dirty="0" err="1" smtClean="0">
                <a:sym typeface="Wingdings" panose="05000000000000000000" pitchFamily="2" charset="2"/>
              </a:rPr>
              <a:t>prediksi</a:t>
            </a:r>
            <a:r>
              <a:rPr lang="en-US" b="1" dirty="0" smtClean="0">
                <a:sym typeface="Wingdings" panose="05000000000000000000" pitchFamily="2" charset="2"/>
              </a:rPr>
              <a:t> </a:t>
            </a:r>
            <a:r>
              <a:rPr lang="en-US" b="1" dirty="0" err="1" smtClean="0">
                <a:sym typeface="Wingdings" panose="05000000000000000000" pitchFamily="2" charset="2"/>
              </a:rPr>
              <a:t>hujan</a:t>
            </a:r>
            <a:r>
              <a:rPr lang="en-US" b="1" dirty="0" smtClean="0">
                <a:sym typeface="Wingdings" panose="05000000000000000000" pitchFamily="2" charset="2"/>
              </a:rPr>
              <a:t> BMKG</a:t>
            </a:r>
            <a:r>
              <a:rPr lang="en-US" dirty="0" smtClean="0">
                <a:sym typeface="Wingdings" panose="05000000000000000000" pitchFamily="2" charset="2"/>
              </a:rPr>
              <a:t>)</a:t>
            </a:r>
          </a:p>
          <a:p>
            <a:pPr marL="0" indent="0">
              <a:buNone/>
            </a:pPr>
            <a:endParaRPr lang="en-US" dirty="0">
              <a:sym typeface="Wingdings" panose="05000000000000000000" pitchFamily="2" charset="2"/>
            </a:endParaRPr>
          </a:p>
          <a:p>
            <a:pPr marL="0" indent="0">
              <a:buNone/>
            </a:pPr>
            <a:endParaRPr lang="en-US" dirty="0" smtClean="0">
              <a:sym typeface="Wingdings" panose="05000000000000000000" pitchFamily="2" charset="2"/>
            </a:endParaRPr>
          </a:p>
          <a:p>
            <a:pPr marL="0" indent="0">
              <a:buNone/>
            </a:pPr>
            <a:r>
              <a:rPr lang="en-US" sz="3600" b="1" dirty="0" smtClean="0">
                <a:effectLst>
                  <a:outerShdw blurRad="38100" dist="38100" dir="2700000" algn="tl">
                    <a:srgbClr val="000000">
                      <a:alpha val="43137"/>
                    </a:srgbClr>
                  </a:outerShdw>
                </a:effectLst>
                <a:sym typeface="Wingdings" panose="05000000000000000000" pitchFamily="2" charset="2"/>
              </a:rPr>
              <a:t>Surplus</a:t>
            </a:r>
            <a:r>
              <a:rPr lang="en-US" dirty="0" smtClean="0">
                <a:sym typeface="Wingdings" panose="05000000000000000000" pitchFamily="2" charset="2"/>
              </a:rPr>
              <a:t> </a:t>
            </a:r>
            <a:r>
              <a:rPr lang="en-US" dirty="0" smtClean="0">
                <a:sym typeface="Wingdings" panose="05000000000000000000" pitchFamily="2" charset="2"/>
              </a:rPr>
              <a:t>	 </a:t>
            </a:r>
            <a:r>
              <a:rPr lang="en-US" dirty="0" err="1" smtClean="0">
                <a:sym typeface="Wingdings" panose="05000000000000000000" pitchFamily="2" charset="2"/>
              </a:rPr>
              <a:t>potensi</a:t>
            </a:r>
            <a:r>
              <a:rPr lang="en-US" dirty="0" smtClean="0">
                <a:sym typeface="Wingdings" panose="05000000000000000000" pitchFamily="2" charset="2"/>
              </a:rPr>
              <a:t> </a:t>
            </a:r>
            <a:r>
              <a:rPr lang="en-US" dirty="0" err="1" smtClean="0">
                <a:sym typeface="Wingdings" panose="05000000000000000000" pitchFamily="2" charset="2"/>
              </a:rPr>
              <a:t>pemanfaatan</a:t>
            </a:r>
            <a:r>
              <a:rPr lang="en-US" dirty="0" smtClean="0">
                <a:sym typeface="Wingdings" panose="05000000000000000000" pitchFamily="2" charset="2"/>
              </a:rPr>
              <a:t> lain/</a:t>
            </a:r>
            <a:r>
              <a:rPr lang="en-US" dirty="0" err="1" smtClean="0">
                <a:sym typeface="Wingdings" panose="05000000000000000000" pitchFamily="2" charset="2"/>
              </a:rPr>
              <a:t>banjir</a:t>
            </a:r>
            <a:r>
              <a:rPr lang="en-US" dirty="0" smtClean="0">
                <a:sym typeface="Wingdings" panose="05000000000000000000" pitchFamily="2" charset="2"/>
              </a:rPr>
              <a:t>  </a:t>
            </a:r>
            <a:r>
              <a:rPr lang="en-US" dirty="0" err="1" smtClean="0">
                <a:sym typeface="Wingdings" panose="05000000000000000000" pitchFamily="2" charset="2"/>
              </a:rPr>
              <a:t>perlu</a:t>
            </a:r>
            <a:r>
              <a:rPr lang="en-US" dirty="0" smtClean="0">
                <a:sym typeface="Wingdings" panose="05000000000000000000" pitchFamily="2" charset="2"/>
              </a:rPr>
              <a:t> </a:t>
            </a:r>
            <a:r>
              <a:rPr lang="en-US" dirty="0" err="1" smtClean="0">
                <a:sym typeface="Wingdings" panose="05000000000000000000" pitchFamily="2" charset="2"/>
              </a:rPr>
              <a:t>kajian</a:t>
            </a:r>
            <a:r>
              <a:rPr lang="en-US" dirty="0" smtClean="0">
                <a:sym typeface="Wingdings" panose="05000000000000000000" pitchFamily="2" charset="2"/>
              </a:rPr>
              <a:t> </a:t>
            </a:r>
            <a:r>
              <a:rPr lang="en-US" dirty="0" err="1" smtClean="0">
                <a:sym typeface="Wingdings" panose="05000000000000000000" pitchFamily="2" charset="2"/>
              </a:rPr>
              <a:t>khusus</a:t>
            </a:r>
            <a:endParaRPr lang="en-US" dirty="0" smtClean="0">
              <a:sym typeface="Wingdings" panose="05000000000000000000" pitchFamily="2" charset="2"/>
            </a:endParaRPr>
          </a:p>
          <a:p>
            <a:pPr marL="0" indent="0">
              <a:buNone/>
            </a:pPr>
            <a:r>
              <a:rPr lang="en-US" sz="3600" b="1" dirty="0" err="1" smtClean="0">
                <a:effectLst>
                  <a:outerShdw blurRad="38100" dist="38100" dir="2700000" algn="tl">
                    <a:srgbClr val="000000">
                      <a:alpha val="43137"/>
                    </a:srgbClr>
                  </a:outerShdw>
                </a:effectLst>
                <a:sym typeface="Wingdings" panose="05000000000000000000" pitchFamily="2" charset="2"/>
              </a:rPr>
              <a:t>Defisit</a:t>
            </a:r>
            <a:r>
              <a:rPr lang="en-US" dirty="0" smtClean="0">
                <a:sym typeface="Wingdings" panose="05000000000000000000" pitchFamily="2" charset="2"/>
              </a:rPr>
              <a:t> </a:t>
            </a:r>
            <a:r>
              <a:rPr lang="en-US" dirty="0" smtClean="0">
                <a:sym typeface="Wingdings" panose="05000000000000000000" pitchFamily="2" charset="2"/>
              </a:rPr>
              <a:t>	 </a:t>
            </a:r>
            <a:r>
              <a:rPr lang="en-US" dirty="0" err="1" smtClean="0">
                <a:sym typeface="Wingdings" panose="05000000000000000000" pitchFamily="2" charset="2"/>
              </a:rPr>
              <a:t>sebagai</a:t>
            </a:r>
            <a:r>
              <a:rPr lang="en-US" dirty="0" smtClean="0">
                <a:sym typeface="Wingdings" panose="05000000000000000000" pitchFamily="2" charset="2"/>
              </a:rPr>
              <a:t> EWS, </a:t>
            </a:r>
            <a:r>
              <a:rPr lang="en-US" dirty="0" err="1" smtClean="0">
                <a:sym typeface="Wingdings" panose="05000000000000000000" pitchFamily="2" charset="2"/>
              </a:rPr>
              <a:t>perlu</a:t>
            </a:r>
            <a:r>
              <a:rPr lang="en-US" dirty="0" smtClean="0">
                <a:sym typeface="Wingdings" panose="05000000000000000000" pitchFamily="2" charset="2"/>
              </a:rPr>
              <a:t> </a:t>
            </a:r>
            <a:r>
              <a:rPr lang="en-US" dirty="0" err="1" smtClean="0">
                <a:sym typeface="Wingdings" panose="05000000000000000000" pitchFamily="2" charset="2"/>
              </a:rPr>
              <a:t>strategi</a:t>
            </a:r>
            <a:r>
              <a:rPr lang="en-US" dirty="0" smtClean="0">
                <a:sym typeface="Wingdings" panose="05000000000000000000" pitchFamily="2" charset="2"/>
              </a:rPr>
              <a:t> </a:t>
            </a:r>
            <a:r>
              <a:rPr lang="en-US" dirty="0" err="1" smtClean="0">
                <a:sym typeface="Wingdings" panose="05000000000000000000" pitchFamily="2" charset="2"/>
              </a:rPr>
              <a:t>mitigasi</a:t>
            </a:r>
            <a:r>
              <a:rPr lang="en-US" dirty="0" smtClean="0">
                <a:sym typeface="Wingdings" panose="05000000000000000000" pitchFamily="2" charset="2"/>
              </a:rPr>
              <a:t>/</a:t>
            </a:r>
            <a:r>
              <a:rPr lang="en-US" dirty="0" err="1" smtClean="0">
                <a:sym typeface="Wingdings" panose="05000000000000000000" pitchFamily="2" charset="2"/>
              </a:rPr>
              <a:t>adaptasi</a:t>
            </a:r>
            <a:r>
              <a:rPr lang="en-US" dirty="0" smtClean="0">
                <a:sym typeface="Wingdings" panose="05000000000000000000" pitchFamily="2" charset="2"/>
              </a:rPr>
              <a:t>, </a:t>
            </a:r>
            <a:r>
              <a:rPr lang="en-US" dirty="0" err="1" smtClean="0">
                <a:sym typeface="Wingdings" panose="05000000000000000000" pitchFamily="2" charset="2"/>
              </a:rPr>
              <a:t>termasuk</a:t>
            </a:r>
            <a:r>
              <a:rPr lang="en-US" dirty="0" smtClean="0">
                <a:sym typeface="Wingdings" panose="05000000000000000000" pitchFamily="2" charset="2"/>
              </a:rPr>
              <a:t> </a:t>
            </a:r>
            <a:r>
              <a:rPr lang="en-US" dirty="0" smtClean="0">
                <a:sym typeface="Wingdings" panose="05000000000000000000" pitchFamily="2" charset="2"/>
              </a:rPr>
              <a:t>		     </a:t>
            </a:r>
            <a:r>
              <a:rPr lang="en-US" dirty="0" err="1" smtClean="0">
                <a:sym typeface="Wingdings" panose="05000000000000000000" pitchFamily="2" charset="2"/>
              </a:rPr>
              <a:t>kebijakan</a:t>
            </a:r>
            <a:r>
              <a:rPr lang="en-US" dirty="0" smtClean="0">
                <a:sym typeface="Wingdings" panose="05000000000000000000" pitchFamily="2" charset="2"/>
              </a:rPr>
              <a:t> </a:t>
            </a:r>
            <a:r>
              <a:rPr lang="en-US" dirty="0" err="1" smtClean="0">
                <a:sym typeface="Wingdings" panose="05000000000000000000" pitchFamily="2" charset="2"/>
              </a:rPr>
              <a:t>rehabilitasi</a:t>
            </a:r>
            <a:r>
              <a:rPr lang="en-US" dirty="0" smtClean="0">
                <a:sym typeface="Wingdings" panose="05000000000000000000" pitchFamily="2" charset="2"/>
              </a:rPr>
              <a:t> </a:t>
            </a:r>
            <a:r>
              <a:rPr lang="en-US" dirty="0" err="1" smtClean="0">
                <a:sym typeface="Wingdings" panose="05000000000000000000" pitchFamily="2" charset="2"/>
              </a:rPr>
              <a:t>hutan</a:t>
            </a:r>
            <a:r>
              <a:rPr lang="en-US" dirty="0" smtClean="0">
                <a:sym typeface="Wingdings" panose="05000000000000000000" pitchFamily="2" charset="2"/>
              </a:rPr>
              <a:t> &amp; </a:t>
            </a:r>
            <a:r>
              <a:rPr lang="en-US" dirty="0" err="1" smtClean="0">
                <a:sym typeface="Wingdings" panose="05000000000000000000" pitchFamily="2" charset="2"/>
              </a:rPr>
              <a:t>lahan</a:t>
            </a:r>
            <a:endParaRPr lang="en-US" dirty="0"/>
          </a:p>
        </p:txBody>
      </p:sp>
    </p:spTree>
    <p:extLst>
      <p:ext uri="{BB962C8B-B14F-4D97-AF65-F5344CB8AC3E}">
        <p14:creationId xmlns:p14="http://schemas.microsoft.com/office/powerpoint/2010/main" val="332119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2628900"/>
            <a:ext cx="10515600" cy="3548063"/>
          </a:xfrm>
        </p:spPr>
        <p:txBody>
          <a:bodyPr>
            <a:normAutofit/>
          </a:bodyPr>
          <a:lstStyle/>
          <a:p>
            <a:pPr marL="0" indent="0" algn="ctr">
              <a:buNone/>
            </a:pPr>
            <a:r>
              <a:rPr lang="en-US" sz="6600" b="1" dirty="0" smtClean="0"/>
              <a:t>TERIMA KASIH</a:t>
            </a:r>
            <a:endParaRPr lang="en-GB" sz="6600" b="1" dirty="0"/>
          </a:p>
        </p:txBody>
      </p:sp>
    </p:spTree>
    <p:extLst>
      <p:ext uri="{BB962C8B-B14F-4D97-AF65-F5344CB8AC3E}">
        <p14:creationId xmlns:p14="http://schemas.microsoft.com/office/powerpoint/2010/main" val="1518727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408968" y="466882"/>
            <a:ext cx="5635228" cy="431006"/>
          </a:xfrm>
        </p:spPr>
        <p:txBody>
          <a:bodyPr>
            <a:normAutofit fontScale="90000"/>
          </a:bodyPr>
          <a:lstStyle/>
          <a:p>
            <a:pPr eaLnBrk="1" hangingPunct="1"/>
            <a:r>
              <a:rPr lang="en-US" dirty="0" err="1">
                <a:solidFill>
                  <a:srgbClr val="C00000"/>
                </a:solidFill>
                <a:effectLst>
                  <a:outerShdw blurRad="38100" dist="38100" dir="2700000" algn="tl">
                    <a:srgbClr val="000000">
                      <a:alpha val="43137"/>
                    </a:srgbClr>
                  </a:outerShdw>
                </a:effectLst>
              </a:rPr>
              <a:t>Sumberdaya</a:t>
            </a:r>
            <a:r>
              <a:rPr lang="en-US" dirty="0">
                <a:solidFill>
                  <a:srgbClr val="C00000"/>
                </a:solidFill>
                <a:effectLst>
                  <a:outerShdw blurRad="38100" dist="38100" dir="2700000" algn="tl">
                    <a:srgbClr val="000000">
                      <a:alpha val="43137"/>
                    </a:srgbClr>
                  </a:outerShdw>
                </a:effectLst>
              </a:rPr>
              <a:t> air Global</a:t>
            </a:r>
          </a:p>
        </p:txBody>
      </p:sp>
      <p:pic>
        <p:nvPicPr>
          <p:cNvPr id="16387" name="Picture 3" descr="01-water-quant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64796"/>
            <a:ext cx="8255000" cy="5347289"/>
          </a:xfrm>
          <a:noFill/>
        </p:spPr>
      </p:pic>
      <p:sp>
        <p:nvSpPr>
          <p:cNvPr id="16388" name="Oval 4"/>
          <p:cNvSpPr>
            <a:spLocks noChangeArrowheads="1"/>
          </p:cNvSpPr>
          <p:nvPr/>
        </p:nvSpPr>
        <p:spPr bwMode="auto">
          <a:xfrm>
            <a:off x="4835932" y="1713443"/>
            <a:ext cx="1390650" cy="32027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d-ID" sz="1350"/>
          </a:p>
        </p:txBody>
      </p:sp>
      <p:sp>
        <p:nvSpPr>
          <p:cNvPr id="16389" name="Line 5"/>
          <p:cNvSpPr>
            <a:spLocks noChangeShapeType="1"/>
          </p:cNvSpPr>
          <p:nvPr/>
        </p:nvSpPr>
        <p:spPr bwMode="auto">
          <a:xfrm flipV="1">
            <a:off x="6226581" y="1862667"/>
            <a:ext cx="1668585" cy="4564"/>
          </a:xfrm>
          <a:prstGeom prst="line">
            <a:avLst/>
          </a:prstGeom>
          <a:noFill/>
          <a:ln w="254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id-ID" sz="1350"/>
          </a:p>
        </p:txBody>
      </p:sp>
      <p:sp>
        <p:nvSpPr>
          <p:cNvPr id="16390" name="Text Box 6"/>
          <p:cNvSpPr txBox="1">
            <a:spLocks noChangeArrowheads="1"/>
          </p:cNvSpPr>
          <p:nvPr/>
        </p:nvSpPr>
        <p:spPr bwMode="auto">
          <a:xfrm>
            <a:off x="7895167" y="1550416"/>
            <a:ext cx="1485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200" dirty="0">
                <a:solidFill>
                  <a:srgbClr val="C00000"/>
                </a:solidFill>
              </a:rPr>
              <a:t>105,000 km</a:t>
            </a:r>
            <a:r>
              <a:rPr lang="en-US" sz="1200" baseline="30000" dirty="0">
                <a:solidFill>
                  <a:srgbClr val="C00000"/>
                </a:solidFill>
              </a:rPr>
              <a:t>3</a:t>
            </a:r>
            <a:r>
              <a:rPr lang="en-US" sz="1200" dirty="0">
                <a:solidFill>
                  <a:srgbClr val="C00000"/>
                </a:solidFill>
              </a:rPr>
              <a:t> or </a:t>
            </a:r>
            <a:r>
              <a:rPr lang="en-US" sz="1200" b="1" dirty="0">
                <a:solidFill>
                  <a:srgbClr val="C00000"/>
                </a:solidFill>
              </a:rPr>
              <a:t>0.0076%</a:t>
            </a:r>
            <a:r>
              <a:rPr lang="en-US" sz="1200" dirty="0">
                <a:solidFill>
                  <a:srgbClr val="C00000"/>
                </a:solidFill>
              </a:rPr>
              <a:t> of total water</a:t>
            </a:r>
          </a:p>
        </p:txBody>
      </p:sp>
      <p:sp>
        <p:nvSpPr>
          <p:cNvPr id="2" name="TextBox 1"/>
          <p:cNvSpPr txBox="1"/>
          <p:nvPr/>
        </p:nvSpPr>
        <p:spPr>
          <a:xfrm>
            <a:off x="8638117" y="2196747"/>
            <a:ext cx="2862643" cy="923330"/>
          </a:xfrm>
          <a:prstGeom prst="rect">
            <a:avLst/>
          </a:prstGeom>
          <a:solidFill>
            <a:srgbClr val="FFC000"/>
          </a:solidFill>
        </p:spPr>
        <p:txBody>
          <a:bodyPr wrap="none" rtlCol="0">
            <a:spAutoFit/>
          </a:bodyPr>
          <a:lstStyle/>
          <a:p>
            <a:pPr algn="ctr"/>
            <a:r>
              <a:rPr lang="en-US" dirty="0"/>
              <a:t>UNTUK KEBUTUHAN HIDUP</a:t>
            </a:r>
          </a:p>
          <a:p>
            <a:pPr algn="ctr"/>
            <a:r>
              <a:rPr lang="en-US" dirty="0"/>
              <a:t>(MANUSIA, FLORA/FAUNA)</a:t>
            </a:r>
          </a:p>
          <a:p>
            <a:pPr algn="ctr"/>
            <a:r>
              <a:rPr lang="en-US" dirty="0"/>
              <a:t>MEMBUTUHKAN AIR TAWAR</a:t>
            </a:r>
            <a:endParaRPr lang="id-ID" dirty="0"/>
          </a:p>
        </p:txBody>
      </p:sp>
      <p:sp>
        <p:nvSpPr>
          <p:cNvPr id="3" name="TextBox 2"/>
          <p:cNvSpPr txBox="1"/>
          <p:nvPr/>
        </p:nvSpPr>
        <p:spPr>
          <a:xfrm>
            <a:off x="8638117" y="3443242"/>
            <a:ext cx="2858475" cy="646331"/>
          </a:xfrm>
          <a:prstGeom prst="rect">
            <a:avLst/>
          </a:prstGeom>
          <a:solidFill>
            <a:srgbClr val="FFC000"/>
          </a:solidFill>
        </p:spPr>
        <p:txBody>
          <a:bodyPr wrap="none" rtlCol="0">
            <a:spAutoFit/>
          </a:bodyPr>
          <a:lstStyle/>
          <a:p>
            <a:pPr algn="ctr"/>
            <a:r>
              <a:rPr lang="en-US" dirty="0"/>
              <a:t>AIR LANGSUNG DIGUNAKAN</a:t>
            </a:r>
          </a:p>
          <a:p>
            <a:pPr algn="ctr"/>
            <a:r>
              <a:rPr lang="en-US" dirty="0"/>
              <a:t>(LOW COST)</a:t>
            </a:r>
            <a:endParaRPr lang="id-ID" dirty="0"/>
          </a:p>
        </p:txBody>
      </p:sp>
      <p:sp>
        <p:nvSpPr>
          <p:cNvPr id="4" name="TextBox 3"/>
          <p:cNvSpPr txBox="1"/>
          <p:nvPr/>
        </p:nvSpPr>
        <p:spPr>
          <a:xfrm>
            <a:off x="8424404" y="4614334"/>
            <a:ext cx="3285900" cy="861774"/>
          </a:xfrm>
          <a:prstGeom prst="rect">
            <a:avLst/>
          </a:prstGeom>
          <a:solidFill>
            <a:srgbClr val="FF0000"/>
          </a:solidFill>
        </p:spPr>
        <p:txBody>
          <a:bodyPr wrap="none" rtlCol="0">
            <a:spAutoFit/>
          </a:bodyPr>
          <a:lstStyle/>
          <a:p>
            <a:r>
              <a:rPr lang="en-US" dirty="0"/>
              <a:t>AIR ASIN DAPAT DIMANFAATKAN</a:t>
            </a:r>
          </a:p>
          <a:p>
            <a:r>
              <a:rPr lang="en-US" dirty="0"/>
              <a:t>DG TEKNOLOGI (RO, DESALINASI)</a:t>
            </a:r>
          </a:p>
          <a:p>
            <a:pPr algn="ctr"/>
            <a:r>
              <a:rPr lang="en-US" sz="1400" b="1" dirty="0">
                <a:effectLst>
                  <a:outerShdw blurRad="38100" dist="38100" dir="2700000" algn="tl">
                    <a:srgbClr val="000000">
                      <a:alpha val="43137"/>
                    </a:srgbClr>
                  </a:outerShdw>
                </a:effectLst>
              </a:rPr>
              <a:t>BIAYA TINGGI</a:t>
            </a:r>
            <a:endParaRPr lang="id-ID" b="1" dirty="0">
              <a:effectLst>
                <a:outerShdw blurRad="38100" dist="38100" dir="2700000" algn="tl">
                  <a:srgbClr val="000000">
                    <a:alpha val="43137"/>
                  </a:srgbClr>
                </a:outerShdw>
              </a:effectLst>
            </a:endParaRPr>
          </a:p>
        </p:txBody>
      </p:sp>
      <p:sp>
        <p:nvSpPr>
          <p:cNvPr id="5" name="Down Arrow 4"/>
          <p:cNvSpPr/>
          <p:nvPr/>
        </p:nvSpPr>
        <p:spPr>
          <a:xfrm>
            <a:off x="9753600" y="3120077"/>
            <a:ext cx="450946" cy="241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p:nvSpPr>
        <p:spPr>
          <a:xfrm>
            <a:off x="3996267" y="3716867"/>
            <a:ext cx="3776133" cy="1508105"/>
          </a:xfrm>
          <a:prstGeom prst="rect">
            <a:avLst/>
          </a:prstGeom>
          <a:solidFill>
            <a:srgbClr val="00B0F0"/>
          </a:solidFill>
        </p:spPr>
        <p:txBody>
          <a:bodyPr wrap="square" rtlCol="0">
            <a:spAutoFit/>
          </a:bodyPr>
          <a:lstStyle/>
          <a:p>
            <a:r>
              <a:rPr lang="en-US" sz="2000" b="1" dirty="0" err="1" smtClean="0">
                <a:effectLst>
                  <a:outerShdw blurRad="38100" dist="38100" dir="2700000" algn="tl">
                    <a:srgbClr val="000000">
                      <a:alpha val="43137"/>
                    </a:srgbClr>
                  </a:outerShdw>
                </a:effectLst>
              </a:rPr>
              <a:t>Meskipun</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ketersediaan</a:t>
            </a:r>
            <a:r>
              <a:rPr lang="en-US" sz="2000" b="1" dirty="0" smtClean="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air (</a:t>
            </a:r>
            <a:r>
              <a:rPr lang="en-US" sz="2000" b="1" dirty="0" err="1">
                <a:effectLst>
                  <a:outerShdw blurRad="38100" dist="38100" dir="2700000" algn="tl">
                    <a:srgbClr val="000000">
                      <a:alpha val="43137"/>
                    </a:srgbClr>
                  </a:outerShdw>
                </a:effectLst>
              </a:rPr>
              <a:t>tawar</a:t>
            </a:r>
            <a:r>
              <a:rPr lang="en-US" sz="2000" b="1" dirty="0">
                <a:effectLst>
                  <a:outerShdw blurRad="38100" dist="38100" dir="2700000" algn="tl">
                    <a:srgbClr val="000000">
                      <a:alpha val="43137"/>
                    </a:srgbClr>
                  </a:outerShdw>
                </a:effectLst>
              </a:rPr>
              <a:t>) yang </a:t>
            </a:r>
            <a:r>
              <a:rPr lang="en-US" sz="2000" b="1" dirty="0" err="1" smtClean="0">
                <a:effectLst>
                  <a:outerShdw blurRad="38100" dist="38100" dir="2700000" algn="tl">
                    <a:srgbClr val="000000">
                      <a:alpha val="43137"/>
                    </a:srgbClr>
                  </a:outerShdw>
                </a:effectLst>
              </a:rPr>
              <a:t>terbatas</a:t>
            </a:r>
            <a:r>
              <a:rPr lang="en-US" sz="2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sym typeface="Wingdings" panose="05000000000000000000" pitchFamily="2" charset="2"/>
              </a:rPr>
              <a:t> </a:t>
            </a:r>
            <a:r>
              <a:rPr lang="en-US" sz="2000" b="1" dirty="0" smtClean="0">
                <a:effectLst>
                  <a:outerShdw blurRad="38100" dist="38100" dir="2700000" algn="tl">
                    <a:srgbClr val="000000">
                      <a:alpha val="43137"/>
                    </a:srgbClr>
                  </a:outerShdw>
                </a:effectLst>
              </a:rPr>
              <a:t> </a:t>
            </a:r>
            <a:r>
              <a:rPr lang="en-US" sz="1200" b="1" dirty="0" err="1" smtClean="0">
                <a:effectLst>
                  <a:outerShdw blurRad="38100" dist="38100" dir="2700000" algn="tl">
                    <a:srgbClr val="000000">
                      <a:alpha val="43137"/>
                    </a:srgbClr>
                  </a:outerShdw>
                </a:effectLst>
              </a:rPr>
              <a:t>dapat</a:t>
            </a:r>
            <a:r>
              <a:rPr lang="en-US" sz="1200" b="1" dirty="0" smtClean="0">
                <a:effectLst>
                  <a:outerShdw blurRad="38100" dist="38100" dir="2700000" algn="tl">
                    <a:srgbClr val="000000">
                      <a:alpha val="43137"/>
                    </a:srgbClr>
                  </a:outerShdw>
                </a:effectLst>
              </a:rPr>
              <a:t> </a:t>
            </a:r>
            <a:r>
              <a:rPr lang="en-US" sz="1200" b="1" dirty="0" err="1" smtClean="0">
                <a:effectLst>
                  <a:outerShdw blurRad="38100" dist="38100" dir="2700000" algn="tl">
                    <a:srgbClr val="000000">
                      <a:alpha val="43137"/>
                    </a:srgbClr>
                  </a:outerShdw>
                </a:effectLst>
              </a:rPr>
              <a:t>menyebabkan</a:t>
            </a:r>
            <a:endParaRPr lang="en-US" sz="2000" b="1" dirty="0">
              <a:effectLst>
                <a:outerShdw blurRad="38100" dist="38100" dir="2700000" algn="tl">
                  <a:srgbClr val="000000">
                    <a:alpha val="43137"/>
                  </a:srgbClr>
                </a:outerShdw>
              </a:effectLst>
            </a:endParaRPr>
          </a:p>
          <a:p>
            <a:pPr marL="285750" indent="-285750">
              <a:buFontTx/>
              <a:buChar char="-"/>
            </a:pPr>
            <a:r>
              <a:rPr lang="en-US" sz="2000" b="1" dirty="0" err="1">
                <a:effectLst>
                  <a:outerShdw blurRad="38100" dist="38100" dir="2700000" algn="tl">
                    <a:srgbClr val="000000">
                      <a:alpha val="43137"/>
                    </a:srgbClr>
                  </a:outerShdw>
                </a:effectLst>
              </a:rPr>
              <a:t>Kekeringan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musim</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kemarau</a:t>
            </a:r>
            <a:r>
              <a:rPr lang="en-US" sz="2000" b="1" dirty="0">
                <a:effectLst>
                  <a:outerShdw blurRad="38100" dist="38100" dir="2700000" algn="tl">
                    <a:srgbClr val="000000">
                      <a:alpha val="43137"/>
                    </a:srgbClr>
                  </a:outerShdw>
                </a:effectLst>
              </a:rPr>
              <a:t>)</a:t>
            </a:r>
          </a:p>
          <a:p>
            <a:pPr marL="285750" indent="-285750">
              <a:buFontTx/>
              <a:buChar char="-"/>
            </a:pPr>
            <a:r>
              <a:rPr lang="en-US" sz="2000" b="1" dirty="0" err="1">
                <a:effectLst>
                  <a:outerShdw blurRad="38100" dist="38100" dir="2700000" algn="tl">
                    <a:srgbClr val="000000">
                      <a:alpha val="43137"/>
                    </a:srgbClr>
                  </a:outerShdw>
                </a:effectLst>
              </a:rPr>
              <a:t>Banjir</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musim</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penghujan</a:t>
            </a:r>
            <a:r>
              <a:rPr lang="en-US" sz="2000" b="1" dirty="0">
                <a:effectLst>
                  <a:outerShdw blurRad="38100" dist="38100" dir="2700000" algn="tl">
                    <a:srgbClr val="000000">
                      <a:alpha val="43137"/>
                    </a:srgbClr>
                  </a:outerShdw>
                </a:effectLst>
              </a:rPr>
              <a:t>)</a:t>
            </a:r>
            <a:endParaRPr lang="id-ID"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904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P spid="16390" grpId="0"/>
      <p:bldP spid="2" grpId="0" animBg="1"/>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74" y="413049"/>
            <a:ext cx="7696200" cy="334961"/>
          </a:xfrm>
        </p:spPr>
        <p:txBody>
          <a:bodyPr>
            <a:noAutofit/>
          </a:bodyPr>
          <a:lstStyle/>
          <a:p>
            <a:pPr algn="r"/>
            <a:r>
              <a:rPr lang="en-US" sz="2800" dirty="0">
                <a:effectLst>
                  <a:outerShdw blurRad="38100" dist="38100" dir="2700000" algn="tl">
                    <a:srgbClr val="000000">
                      <a:alpha val="43137"/>
                    </a:srgbClr>
                  </a:outerShdw>
                </a:effectLst>
              </a:rPr>
              <a:t>R</a:t>
            </a:r>
            <a:r>
              <a:rPr lang="id-ID" sz="2800" dirty="0" err="1">
                <a:effectLst>
                  <a:outerShdw blurRad="38100" dist="38100" dir="2700000" algn="tl">
                    <a:srgbClr val="000000">
                      <a:alpha val="43137"/>
                    </a:srgbClr>
                  </a:outerShdw>
                </a:effectLst>
              </a:rPr>
              <a:t>ainfall</a:t>
            </a:r>
            <a:r>
              <a:rPr lang="id-ID" sz="2800" dirty="0">
                <a:effectLst>
                  <a:outerShdw blurRad="38100" dist="38100" dir="2700000" algn="tl">
                    <a:srgbClr val="000000">
                      <a:alpha val="43137"/>
                    </a:srgbClr>
                  </a:outerShdw>
                </a:effectLst>
              </a:rPr>
              <a:t> </a:t>
            </a:r>
            <a:r>
              <a:rPr lang="id-ID" sz="2800" dirty="0" err="1">
                <a:effectLst>
                  <a:outerShdw blurRad="38100" dist="38100" dir="2700000" algn="tl">
                    <a:srgbClr val="000000">
                      <a:alpha val="43137"/>
                    </a:srgbClr>
                  </a:outerShdw>
                </a:effectLst>
              </a:rPr>
              <a:t>type</a:t>
            </a:r>
            <a:r>
              <a:rPr lang="id-ID" sz="2800" dirty="0">
                <a:effectLst>
                  <a:outerShdw blurRad="38100" dist="38100" dir="2700000" algn="tl">
                    <a:srgbClr val="000000">
                      <a:alpha val="43137"/>
                    </a:srgbClr>
                  </a:outerShdw>
                </a:effectLst>
              </a:rPr>
              <a:t> over Indonesia</a:t>
            </a:r>
          </a:p>
        </p:txBody>
      </p:sp>
      <p:pic>
        <p:nvPicPr>
          <p:cNvPr id="5" name="Picture 4"/>
          <p:cNvPicPr>
            <a:picLocks noChangeAspect="1"/>
          </p:cNvPicPr>
          <p:nvPr/>
        </p:nvPicPr>
        <p:blipFill>
          <a:blip r:embed="rId3"/>
          <a:stretch>
            <a:fillRect/>
          </a:stretch>
        </p:blipFill>
        <p:spPr>
          <a:xfrm>
            <a:off x="0" y="16712"/>
            <a:ext cx="9403416" cy="6841288"/>
          </a:xfrm>
          <a:prstGeom prst="rect">
            <a:avLst/>
          </a:prstGeom>
        </p:spPr>
      </p:pic>
      <p:sp>
        <p:nvSpPr>
          <p:cNvPr id="3" name="TextBox 2"/>
          <p:cNvSpPr txBox="1"/>
          <p:nvPr/>
        </p:nvSpPr>
        <p:spPr>
          <a:xfrm>
            <a:off x="8830733" y="1058334"/>
            <a:ext cx="3200400" cy="3170099"/>
          </a:xfrm>
          <a:prstGeom prst="rect">
            <a:avLst/>
          </a:prstGeom>
          <a:solidFill>
            <a:schemeClr val="accent2">
              <a:lumMod val="40000"/>
              <a:lumOff val="60000"/>
            </a:schemeClr>
          </a:solidFill>
        </p:spPr>
        <p:txBody>
          <a:bodyPr wrap="square" rtlCol="0">
            <a:spAutoFit/>
          </a:bodyPr>
          <a:lstStyle/>
          <a:p>
            <a:pPr algn="r"/>
            <a:r>
              <a:rPr lang="en-US" sz="2000" b="1" dirty="0" err="1">
                <a:effectLst>
                  <a:outerShdw blurRad="38100" dist="38100" dir="2700000" algn="tl">
                    <a:srgbClr val="000000">
                      <a:alpha val="43137"/>
                    </a:srgbClr>
                  </a:outerShdw>
                </a:effectLst>
                <a:latin typeface="Arial Narrow" panose="020B0606020202030204" pitchFamily="34" charset="0"/>
              </a:rPr>
              <a:t>Karakteristik</a:t>
            </a:r>
            <a:r>
              <a:rPr lang="en-US" sz="2000" b="1" dirty="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sebaran</a:t>
            </a:r>
            <a:r>
              <a:rPr lang="en-US" sz="2000" b="1" dirty="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hujan</a:t>
            </a:r>
            <a:endParaRPr lang="en-US" sz="2000" b="1" dirty="0">
              <a:effectLst>
                <a:outerShdw blurRad="38100" dist="38100" dir="2700000" algn="tl">
                  <a:srgbClr val="000000">
                    <a:alpha val="43137"/>
                  </a:srgbClr>
                </a:outerShdw>
              </a:effectLst>
              <a:latin typeface="Arial Narrow" panose="020B0606020202030204" pitchFamily="34" charset="0"/>
            </a:endParaRPr>
          </a:p>
          <a:p>
            <a:pPr algn="r"/>
            <a:r>
              <a:rPr lang="en-US" sz="2000" b="1" dirty="0">
                <a:effectLst>
                  <a:outerShdw blurRad="38100" dist="38100" dir="2700000" algn="tl">
                    <a:srgbClr val="000000">
                      <a:alpha val="43137"/>
                    </a:srgbClr>
                  </a:outerShdw>
                </a:effectLst>
                <a:latin typeface="Arial Narrow" panose="020B0606020202030204" pitchFamily="34" charset="0"/>
              </a:rPr>
              <a:t>di Indonesia </a:t>
            </a:r>
            <a:r>
              <a:rPr lang="en-US" sz="2000" b="1" dirty="0" err="1" smtClean="0">
                <a:effectLst>
                  <a:outerShdw blurRad="38100" dist="38100" dir="2700000" algn="tl">
                    <a:srgbClr val="000000">
                      <a:alpha val="43137"/>
                    </a:srgbClr>
                  </a:outerShdw>
                </a:effectLst>
                <a:latin typeface="Arial Narrow" panose="020B0606020202030204" pitchFamily="34" charset="0"/>
              </a:rPr>
              <a:t>bervariasi</a:t>
            </a:r>
            <a:endParaRPr lang="en-US" sz="2000" b="1" dirty="0">
              <a:effectLst>
                <a:outerShdw blurRad="38100" dist="38100" dir="2700000" algn="tl">
                  <a:srgbClr val="000000">
                    <a:alpha val="43137"/>
                  </a:srgbClr>
                </a:outerShdw>
              </a:effectLst>
              <a:latin typeface="Arial Narrow" panose="020B0606020202030204" pitchFamily="34" charset="0"/>
            </a:endParaRPr>
          </a:p>
          <a:p>
            <a:pPr algn="r"/>
            <a:r>
              <a:rPr lang="en-US" sz="2000" b="1" dirty="0">
                <a:effectLst>
                  <a:outerShdw blurRad="38100" dist="38100" dir="2700000" algn="tl">
                    <a:srgbClr val="000000">
                      <a:alpha val="43137"/>
                    </a:srgbClr>
                  </a:outerShdw>
                </a:effectLst>
                <a:latin typeface="Arial Narrow" panose="020B0606020202030204" pitchFamily="34" charset="0"/>
              </a:rPr>
              <a:t>(</a:t>
            </a:r>
            <a:r>
              <a:rPr lang="en-US" sz="2000" b="1" dirty="0" err="1">
                <a:effectLst>
                  <a:outerShdw blurRad="38100" dist="38100" dir="2700000" algn="tl">
                    <a:srgbClr val="000000">
                      <a:alpha val="43137"/>
                    </a:srgbClr>
                  </a:outerShdw>
                </a:effectLst>
                <a:latin typeface="Arial Narrow" panose="020B0606020202030204" pitchFamily="34" charset="0"/>
              </a:rPr>
              <a:t>antara</a:t>
            </a:r>
            <a:r>
              <a:rPr lang="en-US" sz="2000" b="1" dirty="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satu</a:t>
            </a:r>
            <a:r>
              <a:rPr lang="en-US" sz="2000" b="1" dirty="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lokasi</a:t>
            </a:r>
            <a:r>
              <a:rPr lang="en-US" sz="2000" b="1" dirty="0">
                <a:effectLst>
                  <a:outerShdw blurRad="38100" dist="38100" dir="2700000" algn="tl">
                    <a:srgbClr val="000000">
                      <a:alpha val="43137"/>
                    </a:srgbClr>
                  </a:outerShdw>
                </a:effectLst>
                <a:latin typeface="Arial Narrow" panose="020B0606020202030204" pitchFamily="34" charset="0"/>
              </a:rPr>
              <a:t> dg </a:t>
            </a:r>
            <a:r>
              <a:rPr lang="en-US" sz="2000" b="1" dirty="0" err="1">
                <a:effectLst>
                  <a:outerShdw blurRad="38100" dist="38100" dir="2700000" algn="tl">
                    <a:srgbClr val="000000">
                      <a:alpha val="43137"/>
                    </a:srgbClr>
                  </a:outerShdw>
                </a:effectLst>
                <a:latin typeface="Arial Narrow" panose="020B0606020202030204" pitchFamily="34" charset="0"/>
              </a:rPr>
              <a:t>lokasi</a:t>
            </a:r>
            <a:r>
              <a:rPr lang="en-US" sz="2000" b="1" dirty="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lainnya</a:t>
            </a:r>
            <a:r>
              <a:rPr lang="en-US" sz="2000" b="1" dirty="0">
                <a:effectLst>
                  <a:outerShdw blurRad="38100" dist="38100" dir="2700000" algn="tl">
                    <a:srgbClr val="000000">
                      <a:alpha val="43137"/>
                    </a:srgbClr>
                  </a:outerShdw>
                </a:effectLst>
                <a:latin typeface="Arial Narrow" panose="020B0606020202030204" pitchFamily="34" charset="0"/>
              </a:rPr>
              <a:t>)</a:t>
            </a:r>
          </a:p>
          <a:p>
            <a:pPr algn="r"/>
            <a:endParaRPr lang="en-US" sz="2000" b="1" dirty="0" smtClean="0">
              <a:effectLst>
                <a:outerShdw blurRad="38100" dist="38100" dir="2700000" algn="tl">
                  <a:srgbClr val="000000">
                    <a:alpha val="43137"/>
                  </a:srgbClr>
                </a:outerShdw>
              </a:effectLst>
              <a:latin typeface="Arial Narrow" panose="020B0606020202030204" pitchFamily="34" charset="0"/>
            </a:endParaRPr>
          </a:p>
          <a:p>
            <a:pPr algn="r"/>
            <a:r>
              <a:rPr lang="en-US" sz="2000" b="1" dirty="0" err="1" smtClean="0">
                <a:effectLst>
                  <a:outerShdw blurRad="38100" dist="38100" dir="2700000" algn="tl">
                    <a:srgbClr val="000000">
                      <a:alpha val="43137"/>
                    </a:srgbClr>
                  </a:outerShdw>
                </a:effectLst>
                <a:latin typeface="Arial Narrow" panose="020B0606020202030204" pitchFamily="34" charset="0"/>
              </a:rPr>
              <a:t>Sehingga</a:t>
            </a:r>
            <a:r>
              <a:rPr lang="en-US" sz="2000" b="1" dirty="0" smtClean="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penanganan</a:t>
            </a:r>
            <a:r>
              <a:rPr lang="en-US" sz="2000" b="1" dirty="0">
                <a:effectLst>
                  <a:outerShdw blurRad="38100" dist="38100" dir="2700000" algn="tl">
                    <a:srgbClr val="000000">
                      <a:alpha val="43137"/>
                    </a:srgbClr>
                  </a:outerShdw>
                </a:effectLst>
                <a:latin typeface="Arial Narrow" panose="020B0606020202030204" pitchFamily="34" charset="0"/>
              </a:rPr>
              <a:t> </a:t>
            </a:r>
          </a:p>
          <a:p>
            <a:pPr algn="r"/>
            <a:r>
              <a:rPr lang="en-US" sz="2000" b="1" dirty="0" err="1">
                <a:effectLst>
                  <a:outerShdw blurRad="38100" dist="38100" dir="2700000" algn="tl">
                    <a:srgbClr val="000000">
                      <a:alpha val="43137"/>
                    </a:srgbClr>
                  </a:outerShdw>
                </a:effectLst>
                <a:latin typeface="Arial Narrow" panose="020B0606020202030204" pitchFamily="34" charset="0"/>
              </a:rPr>
              <a:t>sumberdaya</a:t>
            </a:r>
            <a:r>
              <a:rPr lang="en-US" sz="2000" b="1" dirty="0">
                <a:effectLst>
                  <a:outerShdw blurRad="38100" dist="38100" dir="2700000" algn="tl">
                    <a:srgbClr val="000000">
                      <a:alpha val="43137"/>
                    </a:srgbClr>
                  </a:outerShdw>
                </a:effectLst>
                <a:latin typeface="Arial Narrow" panose="020B0606020202030204" pitchFamily="34" charset="0"/>
              </a:rPr>
              <a:t> air </a:t>
            </a:r>
            <a:r>
              <a:rPr lang="en-US" sz="2000" b="1" dirty="0" err="1">
                <a:effectLst>
                  <a:outerShdw blurRad="38100" dist="38100" dir="2700000" algn="tl">
                    <a:srgbClr val="000000">
                      <a:alpha val="43137"/>
                    </a:srgbClr>
                  </a:outerShdw>
                </a:effectLst>
                <a:latin typeface="Arial Narrow" panose="020B0606020202030204" pitchFamily="34" charset="0"/>
              </a:rPr>
              <a:t>juga</a:t>
            </a:r>
            <a:r>
              <a:rPr lang="en-US" sz="2000" b="1" dirty="0">
                <a:effectLst>
                  <a:outerShdw blurRad="38100" dist="38100" dir="2700000" algn="tl">
                    <a:srgbClr val="000000">
                      <a:alpha val="43137"/>
                    </a:srgbClr>
                  </a:outerShdw>
                </a:effectLst>
                <a:latin typeface="Arial Narrow" panose="020B0606020202030204" pitchFamily="34" charset="0"/>
              </a:rPr>
              <a:t> </a:t>
            </a:r>
          </a:p>
          <a:p>
            <a:pPr algn="r"/>
            <a:r>
              <a:rPr lang="en-US" sz="2000" b="1" dirty="0" err="1">
                <a:effectLst>
                  <a:outerShdw blurRad="38100" dist="38100" dir="2700000" algn="tl">
                    <a:srgbClr val="000000">
                      <a:alpha val="43137"/>
                    </a:srgbClr>
                  </a:outerShdw>
                </a:effectLst>
                <a:latin typeface="Arial Narrow" panose="020B0606020202030204" pitchFamily="34" charset="0"/>
              </a:rPr>
              <a:t>s</a:t>
            </a:r>
            <a:r>
              <a:rPr lang="en-US" sz="2000" b="1" dirty="0" err="1" smtClean="0">
                <a:effectLst>
                  <a:outerShdw blurRad="38100" dist="38100" dir="2700000" algn="tl">
                    <a:srgbClr val="000000">
                      <a:alpha val="43137"/>
                    </a:srgbClr>
                  </a:outerShdw>
                </a:effectLst>
                <a:latin typeface="Arial Narrow" panose="020B0606020202030204" pitchFamily="34" charset="0"/>
              </a:rPr>
              <a:t>eharusnya</a:t>
            </a:r>
            <a:r>
              <a:rPr lang="en-US" sz="2000" b="1" dirty="0" smtClean="0">
                <a:effectLst>
                  <a:outerShdw blurRad="38100" dist="38100" dir="2700000" algn="tl">
                    <a:srgbClr val="000000">
                      <a:alpha val="43137"/>
                    </a:srgbClr>
                  </a:outerShdw>
                </a:effectLst>
                <a:latin typeface="Arial Narrow" panose="020B0606020202030204" pitchFamily="34" charset="0"/>
              </a:rPr>
              <a:t> </a:t>
            </a:r>
            <a:r>
              <a:rPr lang="en-US" sz="2000" b="1" dirty="0" err="1" smtClean="0">
                <a:effectLst>
                  <a:outerShdw blurRad="38100" dist="38100" dir="2700000" algn="tl">
                    <a:srgbClr val="000000">
                      <a:alpha val="43137"/>
                    </a:srgbClr>
                  </a:outerShdw>
                </a:effectLst>
                <a:latin typeface="Arial Narrow" panose="020B0606020202030204" pitchFamily="34" charset="0"/>
              </a:rPr>
              <a:t>berbeda</a:t>
            </a:r>
            <a:endParaRPr lang="en-US" sz="2000" b="1" dirty="0">
              <a:effectLst>
                <a:outerShdw blurRad="38100" dist="38100" dir="2700000" algn="tl">
                  <a:srgbClr val="000000">
                    <a:alpha val="43137"/>
                  </a:srgbClr>
                </a:outerShdw>
              </a:effectLst>
              <a:latin typeface="Arial Narrow" panose="020B0606020202030204" pitchFamily="34" charset="0"/>
            </a:endParaRPr>
          </a:p>
          <a:p>
            <a:pPr algn="r"/>
            <a:r>
              <a:rPr lang="en-US" sz="2000" b="1" dirty="0" err="1">
                <a:effectLst>
                  <a:outerShdw blurRad="38100" dist="38100" dir="2700000" algn="tl">
                    <a:srgbClr val="000000">
                      <a:alpha val="43137"/>
                    </a:srgbClr>
                  </a:outerShdw>
                </a:effectLst>
                <a:latin typeface="Arial Narrow" panose="020B0606020202030204" pitchFamily="34" charset="0"/>
              </a:rPr>
              <a:t>sesuai</a:t>
            </a:r>
            <a:r>
              <a:rPr lang="en-US" sz="2000" b="1" dirty="0">
                <a:effectLst>
                  <a:outerShdw blurRad="38100" dist="38100" dir="2700000" algn="tl">
                    <a:srgbClr val="000000">
                      <a:alpha val="43137"/>
                    </a:srgbClr>
                  </a:outerShdw>
                </a:effectLst>
                <a:latin typeface="Arial Narrow" panose="020B0606020202030204" pitchFamily="34" charset="0"/>
              </a:rPr>
              <a:t> </a:t>
            </a:r>
            <a:r>
              <a:rPr lang="en-US" sz="2000" b="1" dirty="0" err="1">
                <a:effectLst>
                  <a:outerShdw blurRad="38100" dist="38100" dir="2700000" algn="tl">
                    <a:srgbClr val="000000">
                      <a:alpha val="43137"/>
                    </a:srgbClr>
                  </a:outerShdw>
                </a:effectLst>
                <a:latin typeface="Arial Narrow" panose="020B0606020202030204" pitchFamily="34" charset="0"/>
              </a:rPr>
              <a:t>karakteristik</a:t>
            </a:r>
            <a:endParaRPr lang="en-US" sz="2000" b="1" dirty="0">
              <a:effectLst>
                <a:outerShdw blurRad="38100" dist="38100" dir="2700000" algn="tl">
                  <a:srgbClr val="000000">
                    <a:alpha val="43137"/>
                  </a:srgbClr>
                </a:outerShdw>
              </a:effectLst>
              <a:latin typeface="Arial Narrow" panose="020B0606020202030204" pitchFamily="34" charset="0"/>
            </a:endParaRPr>
          </a:p>
          <a:p>
            <a:pPr algn="r"/>
            <a:r>
              <a:rPr lang="en-US" sz="2000" b="1" dirty="0" err="1" smtClean="0">
                <a:effectLst>
                  <a:outerShdw blurRad="38100" dist="38100" dir="2700000" algn="tl">
                    <a:srgbClr val="000000">
                      <a:alpha val="43137"/>
                    </a:srgbClr>
                  </a:outerShdw>
                </a:effectLst>
                <a:latin typeface="Arial Narrow" panose="020B0606020202030204" pitchFamily="34" charset="0"/>
              </a:rPr>
              <a:t>hujan</a:t>
            </a:r>
            <a:r>
              <a:rPr lang="en-US" sz="2000" b="1" dirty="0" smtClean="0">
                <a:effectLst>
                  <a:outerShdw blurRad="38100" dist="38100" dir="2700000" algn="tl">
                    <a:srgbClr val="000000">
                      <a:alpha val="43137"/>
                    </a:srgbClr>
                  </a:outerShdw>
                </a:effectLst>
                <a:latin typeface="Arial Narrow" panose="020B0606020202030204" pitchFamily="34" charset="0"/>
              </a:rPr>
              <a:t> </a:t>
            </a:r>
            <a:r>
              <a:rPr lang="en-US" sz="2000" b="1" dirty="0" err="1" smtClean="0">
                <a:effectLst>
                  <a:outerShdw blurRad="38100" dist="38100" dir="2700000" algn="tl">
                    <a:srgbClr val="000000">
                      <a:alpha val="43137"/>
                    </a:srgbClr>
                  </a:outerShdw>
                </a:effectLst>
                <a:latin typeface="Arial Narrow" panose="020B0606020202030204" pitchFamily="34" charset="0"/>
              </a:rPr>
              <a:t>wilayah</a:t>
            </a:r>
            <a:endParaRPr lang="id-ID" sz="2000" b="1"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00137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Hujan</a:t>
            </a:r>
            <a:r>
              <a:rPr lang="en-US" dirty="0"/>
              <a:t> </a:t>
            </a:r>
            <a:r>
              <a:rPr lang="en-US" dirty="0" err="1"/>
              <a:t>tahunan</a:t>
            </a:r>
            <a:r>
              <a:rPr lang="en-US" dirty="0"/>
              <a:t> </a:t>
            </a:r>
            <a:r>
              <a:rPr lang="en-US" dirty="0" err="1"/>
              <a:t>dunia</a:t>
            </a:r>
            <a:endParaRPr lang="id-ID"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a:blip r:embed="rId3"/>
          <a:stretch>
            <a:fillRect/>
          </a:stretch>
        </p:blipFill>
        <p:spPr>
          <a:xfrm>
            <a:off x="0" y="777522"/>
            <a:ext cx="12031133" cy="5593333"/>
          </a:xfrm>
          <a:prstGeom prst="rect">
            <a:avLst/>
          </a:prstGeom>
        </p:spPr>
      </p:pic>
      <p:sp>
        <p:nvSpPr>
          <p:cNvPr id="5" name="Oval 4"/>
          <p:cNvSpPr/>
          <p:nvPr/>
        </p:nvSpPr>
        <p:spPr>
          <a:xfrm>
            <a:off x="9073662" y="3446585"/>
            <a:ext cx="2280138" cy="1312984"/>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Picture 5"/>
          <p:cNvPicPr>
            <a:picLocks noChangeAspect="1"/>
          </p:cNvPicPr>
          <p:nvPr/>
        </p:nvPicPr>
        <p:blipFill>
          <a:blip r:embed="rId4"/>
          <a:stretch>
            <a:fillRect/>
          </a:stretch>
        </p:blipFill>
        <p:spPr>
          <a:xfrm>
            <a:off x="7921458" y="4564628"/>
            <a:ext cx="1740375" cy="976333"/>
          </a:xfrm>
          <a:prstGeom prst="rect">
            <a:avLst/>
          </a:prstGeom>
        </p:spPr>
      </p:pic>
      <p:sp>
        <p:nvSpPr>
          <p:cNvPr id="7" name="TextBox 6"/>
          <p:cNvSpPr txBox="1"/>
          <p:nvPr/>
        </p:nvSpPr>
        <p:spPr>
          <a:xfrm>
            <a:off x="7689772" y="5508280"/>
            <a:ext cx="2203745" cy="369332"/>
          </a:xfrm>
          <a:prstGeom prst="rect">
            <a:avLst/>
          </a:prstGeom>
          <a:noFill/>
        </p:spPr>
        <p:txBody>
          <a:bodyPr wrap="none" rtlCol="0">
            <a:spAutoFit/>
          </a:bodyPr>
          <a:lstStyle/>
          <a:p>
            <a:r>
              <a:rPr lang="en-US" dirty="0" err="1" smtClean="0">
                <a:solidFill>
                  <a:srgbClr val="FFFF00"/>
                </a:solidFill>
              </a:rPr>
              <a:t>Hujan</a:t>
            </a:r>
            <a:r>
              <a:rPr lang="en-US" dirty="0" smtClean="0">
                <a:solidFill>
                  <a:srgbClr val="FFFF00"/>
                </a:solidFill>
              </a:rPr>
              <a:t> </a:t>
            </a:r>
            <a:r>
              <a:rPr lang="en-US" dirty="0" err="1" smtClean="0">
                <a:solidFill>
                  <a:srgbClr val="FFFF00"/>
                </a:solidFill>
              </a:rPr>
              <a:t>tahunan</a:t>
            </a:r>
            <a:r>
              <a:rPr lang="en-US" dirty="0" smtClean="0">
                <a:solidFill>
                  <a:srgbClr val="FFFF00"/>
                </a:solidFill>
              </a:rPr>
              <a:t>  </a:t>
            </a:r>
            <a:r>
              <a:rPr lang="en-US" dirty="0" err="1" smtClean="0">
                <a:solidFill>
                  <a:srgbClr val="FFFF00"/>
                </a:solidFill>
              </a:rPr>
              <a:t>tinggi</a:t>
            </a:r>
            <a:endParaRPr lang="id-ID" dirty="0">
              <a:solidFill>
                <a:srgbClr val="FFFF00"/>
              </a:solidFill>
            </a:endParaRPr>
          </a:p>
        </p:txBody>
      </p:sp>
    </p:spTree>
    <p:extLst>
      <p:ext uri="{BB962C8B-B14F-4D97-AF65-F5344CB8AC3E}">
        <p14:creationId xmlns:p14="http://schemas.microsoft.com/office/powerpoint/2010/main" val="363378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069"/>
            <a:ext cx="10515600" cy="474365"/>
          </a:xfrm>
        </p:spPr>
        <p:txBody>
          <a:bodyPr>
            <a:normAutofit fontScale="90000"/>
          </a:bodyPr>
          <a:lstStyle/>
          <a:p>
            <a:r>
              <a:rPr lang="en-US" dirty="0" err="1"/>
              <a:t>Resiko</a:t>
            </a:r>
            <a:r>
              <a:rPr lang="en-US" dirty="0"/>
              <a:t> </a:t>
            </a:r>
            <a:r>
              <a:rPr lang="en-US" dirty="0" err="1"/>
              <a:t>kekeringan</a:t>
            </a:r>
            <a:r>
              <a:rPr lang="en-US" dirty="0"/>
              <a:t> </a:t>
            </a:r>
            <a:r>
              <a:rPr lang="en-US" dirty="0" err="1"/>
              <a:t>dunia</a:t>
            </a:r>
            <a:endParaRPr lang="id-ID"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a:blip r:embed="rId2"/>
          <a:stretch>
            <a:fillRect/>
          </a:stretch>
        </p:blipFill>
        <p:spPr>
          <a:xfrm>
            <a:off x="0" y="665434"/>
            <a:ext cx="12026749" cy="5700219"/>
          </a:xfrm>
          <a:prstGeom prst="rect">
            <a:avLst/>
          </a:prstGeom>
        </p:spPr>
      </p:pic>
      <p:sp>
        <p:nvSpPr>
          <p:cNvPr id="5" name="Oval 4"/>
          <p:cNvSpPr/>
          <p:nvPr/>
        </p:nvSpPr>
        <p:spPr>
          <a:xfrm>
            <a:off x="8967730" y="3316077"/>
            <a:ext cx="2386070" cy="793215"/>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 name="Straight Arrow Connector 6"/>
          <p:cNvCxnSpPr/>
          <p:nvPr/>
        </p:nvCxnSpPr>
        <p:spPr>
          <a:xfrm>
            <a:off x="10058400" y="4109292"/>
            <a:ext cx="914400" cy="1828800"/>
          </a:xfrm>
          <a:prstGeom prst="straightConnector1">
            <a:avLst/>
          </a:prstGeom>
          <a:ln w="76200">
            <a:solidFill>
              <a:srgbClr val="C00000">
                <a:alpha val="5098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98881" y="5023692"/>
            <a:ext cx="2573140" cy="646331"/>
          </a:xfrm>
          <a:prstGeom prst="rect">
            <a:avLst/>
          </a:prstGeom>
          <a:noFill/>
        </p:spPr>
        <p:txBody>
          <a:bodyPr wrap="none" rtlCol="0">
            <a:spAutoFit/>
          </a:bodyPr>
          <a:lstStyle/>
          <a:p>
            <a:r>
              <a:rPr lang="en-US" b="1" dirty="0" err="1" smtClean="0">
                <a:solidFill>
                  <a:srgbClr val="FF0000"/>
                </a:solidFill>
              </a:rPr>
              <a:t>Risiko</a:t>
            </a:r>
            <a:r>
              <a:rPr lang="en-US" b="1" dirty="0" smtClean="0">
                <a:solidFill>
                  <a:srgbClr val="FF0000"/>
                </a:solidFill>
              </a:rPr>
              <a:t> </a:t>
            </a:r>
            <a:r>
              <a:rPr lang="en-US" b="1" dirty="0" err="1" smtClean="0">
                <a:solidFill>
                  <a:srgbClr val="FF0000"/>
                </a:solidFill>
              </a:rPr>
              <a:t>kekeringan</a:t>
            </a:r>
            <a:r>
              <a:rPr lang="en-US" b="1" dirty="0" smtClean="0">
                <a:solidFill>
                  <a:srgbClr val="FF0000"/>
                </a:solidFill>
              </a:rPr>
              <a:t> </a:t>
            </a:r>
            <a:r>
              <a:rPr lang="en-US" b="1" dirty="0" err="1" smtClean="0">
                <a:solidFill>
                  <a:srgbClr val="FF0000"/>
                </a:solidFill>
              </a:rPr>
              <a:t>rendah</a:t>
            </a:r>
            <a:endParaRPr lang="en-US" b="1" dirty="0" smtClean="0">
              <a:solidFill>
                <a:srgbClr val="FF0000"/>
              </a:solidFill>
            </a:endParaRPr>
          </a:p>
          <a:p>
            <a:pPr algn="ctr"/>
            <a:r>
              <a:rPr lang="en-US" b="1" dirty="0" smtClean="0">
                <a:solidFill>
                  <a:srgbClr val="FF0000"/>
                </a:solidFill>
              </a:rPr>
              <a:t>&gt; 0.6</a:t>
            </a:r>
            <a:endParaRPr lang="id-ID" b="1" dirty="0">
              <a:solidFill>
                <a:srgbClr val="FF0000"/>
              </a:solidFill>
            </a:endParaRPr>
          </a:p>
        </p:txBody>
      </p:sp>
    </p:spTree>
    <p:extLst>
      <p:ext uri="{BB962C8B-B14F-4D97-AF65-F5344CB8AC3E}">
        <p14:creationId xmlns:p14="http://schemas.microsoft.com/office/powerpoint/2010/main" val="16711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0962"/>
            <a:ext cx="9601200" cy="6837038"/>
          </a:xfrm>
          <a:prstGeom prst="rect">
            <a:avLst/>
          </a:prstGeom>
        </p:spPr>
      </p:pic>
      <p:sp>
        <p:nvSpPr>
          <p:cNvPr id="5" name="TextBox 4"/>
          <p:cNvSpPr txBox="1"/>
          <p:nvPr/>
        </p:nvSpPr>
        <p:spPr>
          <a:xfrm>
            <a:off x="9601200" y="1176532"/>
            <a:ext cx="2501153" cy="954107"/>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CURAH HUJAN SEPTEMBER</a:t>
            </a:r>
            <a:endParaRPr lang="en-US" sz="2800" b="1" dirty="0">
              <a:effectLst>
                <a:outerShdw blurRad="38100" dist="38100" dir="2700000" algn="tl">
                  <a:srgbClr val="000000">
                    <a:alpha val="43137"/>
                  </a:srgbClr>
                </a:outerShdw>
              </a:effectLst>
            </a:endParaRPr>
          </a:p>
        </p:txBody>
      </p:sp>
      <p:sp>
        <p:nvSpPr>
          <p:cNvPr id="6" name="TextBox 5"/>
          <p:cNvSpPr txBox="1"/>
          <p:nvPr/>
        </p:nvSpPr>
        <p:spPr>
          <a:xfrm>
            <a:off x="9750353" y="2827315"/>
            <a:ext cx="2212465" cy="1477328"/>
          </a:xfrm>
          <a:prstGeom prst="rect">
            <a:avLst/>
          </a:prstGeom>
          <a:noFill/>
        </p:spPr>
        <p:txBody>
          <a:bodyPr wrap="none" rtlCol="0">
            <a:spAutoFit/>
          </a:bodyPr>
          <a:lstStyle/>
          <a:p>
            <a:r>
              <a:rPr lang="en-US" dirty="0" err="1" smtClean="0">
                <a:latin typeface="Arial Narrow" panose="020B0606020202030204" pitchFamily="34" charset="0"/>
              </a:rPr>
              <a:t>Karena</a:t>
            </a:r>
            <a:r>
              <a:rPr lang="en-US" dirty="0" smtClean="0">
                <a:latin typeface="Arial Narrow" panose="020B0606020202030204" pitchFamily="34" charset="0"/>
              </a:rPr>
              <a:t> </a:t>
            </a:r>
            <a:r>
              <a:rPr lang="en-US" dirty="0" err="1" smtClean="0">
                <a:latin typeface="Arial Narrow" panose="020B0606020202030204" pitchFamily="34" charset="0"/>
              </a:rPr>
              <a:t>potensi</a:t>
            </a:r>
            <a:r>
              <a:rPr lang="en-US" dirty="0" smtClean="0">
                <a:latin typeface="Arial Narrow" panose="020B0606020202030204" pitchFamily="34" charset="0"/>
              </a:rPr>
              <a:t> </a:t>
            </a:r>
          </a:p>
          <a:p>
            <a:r>
              <a:rPr lang="en-US" dirty="0" smtClean="0">
                <a:latin typeface="Arial Narrow" panose="020B0606020202030204" pitchFamily="34" charset="0"/>
              </a:rPr>
              <a:t>storage/</a:t>
            </a:r>
            <a:r>
              <a:rPr lang="en-US" dirty="0" err="1" smtClean="0">
                <a:latin typeface="Arial Narrow" panose="020B0606020202030204" pitchFamily="34" charset="0"/>
              </a:rPr>
              <a:t>timbunan</a:t>
            </a:r>
            <a:r>
              <a:rPr lang="en-US" dirty="0" smtClean="0">
                <a:latin typeface="Arial Narrow" panose="020B0606020202030204" pitchFamily="34" charset="0"/>
              </a:rPr>
              <a:t> </a:t>
            </a:r>
            <a:r>
              <a:rPr lang="en-US" dirty="0" err="1" smtClean="0">
                <a:latin typeface="Arial Narrow" panose="020B0606020202030204" pitchFamily="34" charset="0"/>
              </a:rPr>
              <a:t>kecil</a:t>
            </a:r>
            <a:r>
              <a:rPr lang="en-US" dirty="0" smtClean="0">
                <a:latin typeface="Arial Narrow" panose="020B0606020202030204" pitchFamily="34" charset="0"/>
              </a:rPr>
              <a:t> </a:t>
            </a:r>
          </a:p>
          <a:p>
            <a:pPr marL="285750" indent="-285750">
              <a:buFont typeface="Wingdings" panose="05000000000000000000" pitchFamily="2" charset="2"/>
              <a:buChar char="à"/>
            </a:pPr>
            <a:r>
              <a:rPr lang="en-US" dirty="0" smtClean="0">
                <a:latin typeface="Arial Narrow" panose="020B0606020202030204" pitchFamily="34" charset="0"/>
                <a:sym typeface="Wingdings" panose="05000000000000000000" pitchFamily="2" charset="2"/>
              </a:rPr>
              <a:t> </a:t>
            </a:r>
          </a:p>
          <a:p>
            <a:r>
              <a:rPr lang="en-US" dirty="0" err="1" smtClean="0">
                <a:latin typeface="Arial Narrow" panose="020B0606020202030204" pitchFamily="34" charset="0"/>
                <a:sym typeface="Wingdings" panose="05000000000000000000" pitchFamily="2" charset="2"/>
              </a:rPr>
              <a:t>menyebabkan</a:t>
            </a:r>
            <a:r>
              <a:rPr lang="en-US" dirty="0" smtClean="0">
                <a:latin typeface="Arial Narrow" panose="020B0606020202030204" pitchFamily="34" charset="0"/>
                <a:sym typeface="Wingdings" panose="05000000000000000000" pitchFamily="2" charset="2"/>
              </a:rPr>
              <a:t> </a:t>
            </a:r>
            <a:r>
              <a:rPr lang="en-US" dirty="0" err="1" smtClean="0">
                <a:latin typeface="Arial Narrow" panose="020B0606020202030204" pitchFamily="34" charset="0"/>
                <a:sym typeface="Wingdings" panose="05000000000000000000" pitchFamily="2" charset="2"/>
              </a:rPr>
              <a:t>risiko</a:t>
            </a:r>
            <a:r>
              <a:rPr lang="en-US" dirty="0" smtClean="0">
                <a:latin typeface="Arial Narrow" panose="020B0606020202030204" pitchFamily="34" charset="0"/>
                <a:sym typeface="Wingdings" panose="05000000000000000000" pitchFamily="2" charset="2"/>
              </a:rPr>
              <a:t> </a:t>
            </a:r>
          </a:p>
          <a:p>
            <a:r>
              <a:rPr lang="en-US" dirty="0" err="1" smtClean="0">
                <a:latin typeface="Arial Narrow" panose="020B0606020202030204" pitchFamily="34" charset="0"/>
                <a:sym typeface="Wingdings" panose="05000000000000000000" pitchFamily="2" charset="2"/>
              </a:rPr>
              <a:t>kekeringan</a:t>
            </a:r>
            <a:r>
              <a:rPr lang="en-US" dirty="0" smtClean="0">
                <a:latin typeface="Arial Narrow" panose="020B0606020202030204" pitchFamily="34" charset="0"/>
                <a:sym typeface="Wingdings" panose="05000000000000000000" pitchFamily="2" charset="2"/>
              </a:rPr>
              <a:t> </a:t>
            </a:r>
            <a:r>
              <a:rPr lang="en-US" dirty="0" err="1" smtClean="0">
                <a:latin typeface="Arial Narrow" panose="020B0606020202030204" pitchFamily="34" charset="0"/>
                <a:sym typeface="Wingdings" panose="05000000000000000000" pitchFamily="2" charset="2"/>
              </a:rPr>
              <a:t>tinggi</a:t>
            </a:r>
            <a:endParaRPr lang="id-ID" dirty="0">
              <a:latin typeface="Arial Narrow" panose="020B0606020202030204" pitchFamily="34" charset="0"/>
            </a:endParaRPr>
          </a:p>
        </p:txBody>
      </p:sp>
    </p:spTree>
    <p:extLst>
      <p:ext uri="{BB962C8B-B14F-4D97-AF65-F5344CB8AC3E}">
        <p14:creationId xmlns:p14="http://schemas.microsoft.com/office/powerpoint/2010/main" val="350178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FF0000"/>
                </a:solidFill>
              </a:rPr>
              <a:t>POTENSI Air </a:t>
            </a:r>
            <a:r>
              <a:rPr lang="en-US" b="1" dirty="0" err="1">
                <a:solidFill>
                  <a:srgbClr val="FF0000"/>
                </a:solidFill>
              </a:rPr>
              <a:t>tawar</a:t>
            </a:r>
            <a:r>
              <a:rPr lang="en-US" b="1" dirty="0">
                <a:solidFill>
                  <a:srgbClr val="FF0000"/>
                </a:solidFill>
              </a:rPr>
              <a:t> di Indonesia per </a:t>
            </a:r>
            <a:r>
              <a:rPr lang="en-US" b="1" dirty="0" err="1">
                <a:solidFill>
                  <a:srgbClr val="FF0000"/>
                </a:solidFill>
              </a:rPr>
              <a:t>Pulau</a:t>
            </a:r>
            <a:endParaRPr lang="en-US" b="1" dirty="0">
              <a:solidFill>
                <a:srgbClr val="FF0000"/>
              </a:solidFill>
            </a:endParaRPr>
          </a:p>
        </p:txBody>
      </p:sp>
      <p:pic>
        <p:nvPicPr>
          <p:cNvPr id="4" name="Picture 3"/>
          <p:cNvPicPr>
            <a:picLocks noChangeAspect="1"/>
          </p:cNvPicPr>
          <p:nvPr/>
        </p:nvPicPr>
        <p:blipFill>
          <a:blip r:embed="rId3"/>
          <a:stretch>
            <a:fillRect/>
          </a:stretch>
        </p:blipFill>
        <p:spPr>
          <a:xfrm>
            <a:off x="1298618" y="1126901"/>
            <a:ext cx="9532513" cy="4282226"/>
          </a:xfrm>
          <a:prstGeom prst="rect">
            <a:avLst/>
          </a:prstGeom>
        </p:spPr>
      </p:pic>
      <p:sp>
        <p:nvSpPr>
          <p:cNvPr id="5" name="TextBox 4"/>
          <p:cNvSpPr txBox="1"/>
          <p:nvPr/>
        </p:nvSpPr>
        <p:spPr>
          <a:xfrm>
            <a:off x="1926361" y="5553388"/>
            <a:ext cx="8277026" cy="461665"/>
          </a:xfrm>
          <a:prstGeom prst="rect">
            <a:avLst/>
          </a:prstGeom>
          <a:noFill/>
        </p:spPr>
        <p:txBody>
          <a:bodyPr wrap="none"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r>
              <a:rPr lang="en-US" sz="2400" b="1" dirty="0" err="1">
                <a:ln/>
                <a:solidFill>
                  <a:schemeClr val="accent5">
                    <a:tint val="50000"/>
                    <a:satMod val="180000"/>
                  </a:schemeClr>
                </a:solidFill>
                <a:latin typeface="Arial Narrow"/>
                <a:cs typeface="Arial Narrow"/>
              </a:rPr>
              <a:t>Kebutuhan</a:t>
            </a:r>
            <a:r>
              <a:rPr lang="en-US" sz="2400" b="1" dirty="0">
                <a:ln/>
                <a:solidFill>
                  <a:schemeClr val="accent5">
                    <a:tint val="50000"/>
                    <a:satMod val="180000"/>
                  </a:schemeClr>
                </a:solidFill>
                <a:latin typeface="Arial Narrow"/>
                <a:cs typeface="Arial Narrow"/>
              </a:rPr>
              <a:t> air </a:t>
            </a:r>
            <a:r>
              <a:rPr lang="en-US" sz="2400" b="1" dirty="0" err="1">
                <a:ln/>
                <a:solidFill>
                  <a:schemeClr val="accent5">
                    <a:tint val="50000"/>
                    <a:satMod val="180000"/>
                  </a:schemeClr>
                </a:solidFill>
                <a:latin typeface="Arial Narrow"/>
                <a:cs typeface="Arial Narrow"/>
              </a:rPr>
              <a:t>untuk</a:t>
            </a:r>
            <a:r>
              <a:rPr lang="en-US" sz="2400" b="1" dirty="0">
                <a:ln/>
                <a:solidFill>
                  <a:schemeClr val="accent5">
                    <a:tint val="50000"/>
                    <a:satMod val="180000"/>
                  </a:schemeClr>
                </a:solidFill>
                <a:latin typeface="Arial Narrow"/>
                <a:cs typeface="Arial Narrow"/>
              </a:rPr>
              <a:t> </a:t>
            </a:r>
            <a:r>
              <a:rPr lang="en-US" sz="2400" b="1" dirty="0" err="1">
                <a:ln/>
                <a:solidFill>
                  <a:schemeClr val="accent5">
                    <a:tint val="50000"/>
                    <a:satMod val="180000"/>
                  </a:schemeClr>
                </a:solidFill>
                <a:latin typeface="Arial Narrow"/>
                <a:cs typeface="Arial Narrow"/>
              </a:rPr>
              <a:t>mendukung</a:t>
            </a:r>
            <a:r>
              <a:rPr lang="en-US" sz="2400" b="1" dirty="0">
                <a:ln/>
                <a:solidFill>
                  <a:schemeClr val="accent5">
                    <a:tint val="50000"/>
                    <a:satMod val="180000"/>
                  </a:schemeClr>
                </a:solidFill>
                <a:latin typeface="Arial Narrow"/>
                <a:cs typeface="Arial Narrow"/>
              </a:rPr>
              <a:t> </a:t>
            </a:r>
            <a:r>
              <a:rPr lang="en-US" sz="2400" b="1" dirty="0" err="1">
                <a:ln/>
                <a:solidFill>
                  <a:schemeClr val="accent5">
                    <a:tint val="50000"/>
                    <a:satMod val="180000"/>
                  </a:schemeClr>
                </a:solidFill>
                <a:latin typeface="Arial Narrow"/>
                <a:cs typeface="Arial Narrow"/>
              </a:rPr>
              <a:t>kehidupan</a:t>
            </a:r>
            <a:r>
              <a:rPr lang="en-US" sz="2400" b="1" dirty="0">
                <a:ln/>
                <a:solidFill>
                  <a:schemeClr val="accent5">
                    <a:tint val="50000"/>
                    <a:satMod val="180000"/>
                  </a:schemeClr>
                </a:solidFill>
                <a:latin typeface="Arial Narrow"/>
                <a:cs typeface="Arial Narrow"/>
              </a:rPr>
              <a:t> 1800-2000 </a:t>
            </a:r>
            <a:r>
              <a:rPr lang="en-US" sz="2400" b="1" dirty="0" err="1">
                <a:ln/>
                <a:solidFill>
                  <a:schemeClr val="accent5">
                    <a:tint val="50000"/>
                    <a:satMod val="180000"/>
                  </a:schemeClr>
                </a:solidFill>
                <a:latin typeface="Arial Narrow"/>
                <a:cs typeface="Arial Narrow"/>
              </a:rPr>
              <a:t>lt</a:t>
            </a:r>
            <a:r>
              <a:rPr lang="en-US" sz="2400" b="1" dirty="0">
                <a:ln/>
                <a:solidFill>
                  <a:schemeClr val="accent5">
                    <a:tint val="50000"/>
                    <a:satMod val="180000"/>
                  </a:schemeClr>
                </a:solidFill>
                <a:latin typeface="Arial Narrow"/>
                <a:cs typeface="Arial Narrow"/>
              </a:rPr>
              <a:t>/orang/</a:t>
            </a:r>
            <a:r>
              <a:rPr lang="en-US" sz="2400" b="1" dirty="0" err="1">
                <a:ln/>
                <a:solidFill>
                  <a:schemeClr val="accent5">
                    <a:tint val="50000"/>
                    <a:satMod val="180000"/>
                  </a:schemeClr>
                </a:solidFill>
                <a:latin typeface="Arial Narrow"/>
                <a:cs typeface="Arial Narrow"/>
              </a:rPr>
              <a:t>hari</a:t>
            </a:r>
            <a:endParaRPr lang="en-US" sz="2400" b="1" dirty="0">
              <a:ln/>
              <a:solidFill>
                <a:schemeClr val="accent5">
                  <a:tint val="50000"/>
                  <a:satMod val="180000"/>
                </a:schemeClr>
              </a:solidFill>
              <a:latin typeface="Arial Narrow"/>
              <a:cs typeface="Arial Narrow"/>
            </a:endParaRPr>
          </a:p>
        </p:txBody>
      </p:sp>
    </p:spTree>
    <p:extLst>
      <p:ext uri="{BB962C8B-B14F-4D97-AF65-F5344CB8AC3E}">
        <p14:creationId xmlns:p14="http://schemas.microsoft.com/office/powerpoint/2010/main" val="1470650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719667" y="152400"/>
            <a:ext cx="9567333" cy="533400"/>
          </a:xfrm>
        </p:spPr>
        <p:txBody>
          <a:bodyPr>
            <a:normAutofit fontScale="90000"/>
          </a:bodyPr>
          <a:lstStyle/>
          <a:p>
            <a:pPr eaLnBrk="1" hangingPunct="1"/>
            <a:r>
              <a:rPr lang="en-US" sz="4000" dirty="0">
                <a:latin typeface="Arial" charset="0"/>
              </a:rPr>
              <a:t>Hydrologic Cycle </a:t>
            </a:r>
            <a:r>
              <a:rPr lang="en-US" sz="4000" dirty="0" smtClean="0">
                <a:latin typeface="Arial" charset="0"/>
              </a:rPr>
              <a:t>= </a:t>
            </a:r>
            <a:r>
              <a:rPr lang="en-US" sz="4000" dirty="0">
                <a:latin typeface="Arial" charset="0"/>
              </a:rPr>
              <a:t>SIKLUS HIDROLOGI</a:t>
            </a:r>
          </a:p>
        </p:txBody>
      </p:sp>
      <p:grpSp>
        <p:nvGrpSpPr>
          <p:cNvPr id="19458" name="Group 3"/>
          <p:cNvGrpSpPr>
            <a:grpSpLocks/>
          </p:cNvGrpSpPr>
          <p:nvPr/>
        </p:nvGrpSpPr>
        <p:grpSpPr bwMode="auto">
          <a:xfrm>
            <a:off x="-1" y="956733"/>
            <a:ext cx="11514667" cy="5901267"/>
            <a:chOff x="96" y="478"/>
            <a:chExt cx="5616" cy="3794"/>
          </a:xfrm>
        </p:grpSpPr>
        <p:pic>
          <p:nvPicPr>
            <p:cNvPr id="19459" name="Picture 4" descr="Hydro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478"/>
              <a:ext cx="5616" cy="3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Rectangle 5"/>
            <p:cNvSpPr>
              <a:spLocks noChangeArrowheads="1"/>
            </p:cNvSpPr>
            <p:nvPr/>
          </p:nvSpPr>
          <p:spPr bwMode="auto">
            <a:xfrm>
              <a:off x="96" y="1920"/>
              <a:ext cx="432" cy="240"/>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461" name="Rectangle 6"/>
            <p:cNvSpPr>
              <a:spLocks noChangeArrowheads="1"/>
            </p:cNvSpPr>
            <p:nvPr/>
          </p:nvSpPr>
          <p:spPr bwMode="auto">
            <a:xfrm>
              <a:off x="816" y="1776"/>
              <a:ext cx="624" cy="144"/>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462" name="Rectangle 7"/>
            <p:cNvSpPr>
              <a:spLocks noChangeArrowheads="1"/>
            </p:cNvSpPr>
            <p:nvPr/>
          </p:nvSpPr>
          <p:spPr bwMode="auto">
            <a:xfrm>
              <a:off x="720" y="2880"/>
              <a:ext cx="576" cy="192"/>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463" name="Rectangle 8"/>
            <p:cNvSpPr>
              <a:spLocks noChangeArrowheads="1"/>
            </p:cNvSpPr>
            <p:nvPr/>
          </p:nvSpPr>
          <p:spPr bwMode="auto">
            <a:xfrm rot="1200000">
              <a:off x="2016" y="2926"/>
              <a:ext cx="720" cy="194"/>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464" name="Rectangle 9"/>
            <p:cNvSpPr>
              <a:spLocks noChangeArrowheads="1"/>
            </p:cNvSpPr>
            <p:nvPr/>
          </p:nvSpPr>
          <p:spPr bwMode="auto">
            <a:xfrm>
              <a:off x="2880" y="2448"/>
              <a:ext cx="864" cy="288"/>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 name="Freeform 1"/>
          <p:cNvSpPr/>
          <p:nvPr/>
        </p:nvSpPr>
        <p:spPr>
          <a:xfrm>
            <a:off x="165253" y="1322024"/>
            <a:ext cx="11336357" cy="3844887"/>
          </a:xfrm>
          <a:custGeom>
            <a:avLst/>
            <a:gdLst>
              <a:gd name="connsiteX0" fmla="*/ 0 w 11336357"/>
              <a:gd name="connsiteY0" fmla="*/ 0 h 3844887"/>
              <a:gd name="connsiteX1" fmla="*/ 11017 w 11336357"/>
              <a:gd name="connsiteY1" fmla="*/ 1344058 h 3844887"/>
              <a:gd name="connsiteX2" fmla="*/ 8560106 w 11336357"/>
              <a:gd name="connsiteY2" fmla="*/ 3833870 h 3844887"/>
              <a:gd name="connsiteX3" fmla="*/ 11292289 w 11336357"/>
              <a:gd name="connsiteY3" fmla="*/ 3844887 h 3844887"/>
              <a:gd name="connsiteX4" fmla="*/ 11336357 w 11336357"/>
              <a:gd name="connsiteY4" fmla="*/ 11017 h 3844887"/>
              <a:gd name="connsiteX5" fmla="*/ 0 w 11336357"/>
              <a:gd name="connsiteY5" fmla="*/ 0 h 384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6357" h="3844887">
                <a:moveTo>
                  <a:pt x="0" y="0"/>
                </a:moveTo>
                <a:cubicBezTo>
                  <a:pt x="3672" y="448019"/>
                  <a:pt x="7345" y="896039"/>
                  <a:pt x="11017" y="1344058"/>
                </a:cubicBezTo>
                <a:lnTo>
                  <a:pt x="8560106" y="3833870"/>
                </a:lnTo>
                <a:lnTo>
                  <a:pt x="11292289" y="3844887"/>
                </a:lnTo>
                <a:lnTo>
                  <a:pt x="11336357" y="11017"/>
                </a:lnTo>
                <a:lnTo>
                  <a:pt x="0" y="0"/>
                </a:lnTo>
                <a:close/>
              </a:path>
            </a:pathLst>
          </a:custGeom>
          <a:solidFill>
            <a:srgbClr val="5B9BD5">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 name="TextBox 2"/>
          <p:cNvSpPr txBox="1"/>
          <p:nvPr/>
        </p:nvSpPr>
        <p:spPr>
          <a:xfrm>
            <a:off x="152197" y="1251632"/>
            <a:ext cx="2395528" cy="461665"/>
          </a:xfrm>
          <a:prstGeom prst="rect">
            <a:avLst/>
          </a:prstGeom>
          <a:noFill/>
        </p:spPr>
        <p:txBody>
          <a:bodyPr wrap="none" rtlCol="0">
            <a:spAutoFit/>
          </a:bodyPr>
          <a:lstStyle/>
          <a:p>
            <a:r>
              <a:rPr lang="en-US" sz="2400" b="1" dirty="0" smtClean="0">
                <a:solidFill>
                  <a:srgbClr val="FF0000"/>
                </a:solidFill>
              </a:rPr>
              <a:t>ZONA ATMOSFER</a:t>
            </a:r>
            <a:endParaRPr lang="id-ID" sz="2400" b="1" dirty="0">
              <a:solidFill>
                <a:srgbClr val="FF0000"/>
              </a:solidFill>
            </a:endParaRPr>
          </a:p>
        </p:txBody>
      </p:sp>
      <p:sp>
        <p:nvSpPr>
          <p:cNvPr id="4" name="Freeform 3"/>
          <p:cNvSpPr/>
          <p:nvPr/>
        </p:nvSpPr>
        <p:spPr>
          <a:xfrm>
            <a:off x="187287" y="2732183"/>
            <a:ext cx="9298236" cy="3360145"/>
          </a:xfrm>
          <a:custGeom>
            <a:avLst/>
            <a:gdLst>
              <a:gd name="connsiteX0" fmla="*/ 0 w 9298236"/>
              <a:gd name="connsiteY0" fmla="*/ 0 h 3360145"/>
              <a:gd name="connsiteX1" fmla="*/ 22033 w 9298236"/>
              <a:gd name="connsiteY1" fmla="*/ 1178805 h 3360145"/>
              <a:gd name="connsiteX2" fmla="*/ 2974554 w 9298236"/>
              <a:gd name="connsiteY2" fmla="*/ 2247441 h 3360145"/>
              <a:gd name="connsiteX3" fmla="*/ 5883007 w 9298236"/>
              <a:gd name="connsiteY3" fmla="*/ 2688116 h 3360145"/>
              <a:gd name="connsiteX4" fmla="*/ 9298236 w 9298236"/>
              <a:gd name="connsiteY4" fmla="*/ 3360145 h 3360145"/>
              <a:gd name="connsiteX5" fmla="*/ 9298236 w 9298236"/>
              <a:gd name="connsiteY5" fmla="*/ 2467778 h 3360145"/>
              <a:gd name="connsiteX6" fmla="*/ 8582140 w 9298236"/>
              <a:gd name="connsiteY6" fmla="*/ 2500829 h 3360145"/>
              <a:gd name="connsiteX7" fmla="*/ 0 w 9298236"/>
              <a:gd name="connsiteY7" fmla="*/ 0 h 33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98236" h="3360145">
                <a:moveTo>
                  <a:pt x="0" y="0"/>
                </a:moveTo>
                <a:lnTo>
                  <a:pt x="22033" y="1178805"/>
                </a:lnTo>
                <a:lnTo>
                  <a:pt x="2974554" y="2247441"/>
                </a:lnTo>
                <a:lnTo>
                  <a:pt x="5883007" y="2688116"/>
                </a:lnTo>
                <a:lnTo>
                  <a:pt x="9298236" y="3360145"/>
                </a:lnTo>
                <a:lnTo>
                  <a:pt x="9298236" y="2467778"/>
                </a:lnTo>
                <a:lnTo>
                  <a:pt x="8582140" y="2500829"/>
                </a:lnTo>
                <a:lnTo>
                  <a:pt x="0" y="0"/>
                </a:lnTo>
                <a:close/>
              </a:path>
            </a:pathLst>
          </a:custGeom>
          <a:solidFill>
            <a:srgbClr val="F4B183">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962038" y="3707311"/>
            <a:ext cx="2996718" cy="400110"/>
          </a:xfrm>
          <a:prstGeom prst="rect">
            <a:avLst/>
          </a:prstGeom>
          <a:noFill/>
        </p:spPr>
        <p:txBody>
          <a:bodyPr wrap="none" rtlCol="0">
            <a:spAutoFit/>
          </a:bodyPr>
          <a:lstStyle/>
          <a:p>
            <a:r>
              <a:rPr lang="en-US" sz="2000" b="1" dirty="0" smtClean="0">
                <a:solidFill>
                  <a:srgbClr val="FF0000"/>
                </a:solidFill>
                <a:latin typeface="Arial Narrow" panose="020B0606020202030204" pitchFamily="34" charset="0"/>
              </a:rPr>
              <a:t>ZONA PERMUKAAN LAHAN</a:t>
            </a:r>
            <a:endParaRPr lang="id-ID" sz="2000" b="1" dirty="0">
              <a:solidFill>
                <a:srgbClr val="FF0000"/>
              </a:solidFill>
              <a:latin typeface="Arial Narrow" panose="020B0606020202030204" pitchFamily="34" charset="0"/>
            </a:endParaRPr>
          </a:p>
        </p:txBody>
      </p:sp>
      <p:sp>
        <p:nvSpPr>
          <p:cNvPr id="6" name="Freeform 5"/>
          <p:cNvSpPr/>
          <p:nvPr/>
        </p:nvSpPr>
        <p:spPr>
          <a:xfrm>
            <a:off x="187287" y="3999123"/>
            <a:ext cx="10410940" cy="2776250"/>
          </a:xfrm>
          <a:custGeom>
            <a:avLst/>
            <a:gdLst>
              <a:gd name="connsiteX0" fmla="*/ 33050 w 10410940"/>
              <a:gd name="connsiteY0" fmla="*/ 0 h 2776250"/>
              <a:gd name="connsiteX1" fmla="*/ 0 w 10410940"/>
              <a:gd name="connsiteY1" fmla="*/ 2710149 h 2776250"/>
              <a:gd name="connsiteX2" fmla="*/ 10410940 w 10410940"/>
              <a:gd name="connsiteY2" fmla="*/ 2776250 h 2776250"/>
              <a:gd name="connsiteX3" fmla="*/ 10410940 w 10410940"/>
              <a:gd name="connsiteY3" fmla="*/ 2401677 h 2776250"/>
              <a:gd name="connsiteX4" fmla="*/ 9298236 w 10410940"/>
              <a:gd name="connsiteY4" fmla="*/ 2170323 h 2776250"/>
              <a:gd name="connsiteX5" fmla="*/ 5894024 w 10410940"/>
              <a:gd name="connsiteY5" fmla="*/ 1531344 h 2776250"/>
              <a:gd name="connsiteX6" fmla="*/ 2996588 w 10410940"/>
              <a:gd name="connsiteY6" fmla="*/ 1112704 h 2776250"/>
              <a:gd name="connsiteX7" fmla="*/ 33050 w 10410940"/>
              <a:gd name="connsiteY7" fmla="*/ 0 h 27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0940" h="2776250">
                <a:moveTo>
                  <a:pt x="33050" y="0"/>
                </a:moveTo>
                <a:lnTo>
                  <a:pt x="0" y="2710149"/>
                </a:lnTo>
                <a:lnTo>
                  <a:pt x="10410940" y="2776250"/>
                </a:lnTo>
                <a:lnTo>
                  <a:pt x="10410940" y="2401677"/>
                </a:lnTo>
                <a:lnTo>
                  <a:pt x="9298236" y="2170323"/>
                </a:lnTo>
                <a:lnTo>
                  <a:pt x="5894024" y="1531344"/>
                </a:lnTo>
                <a:lnTo>
                  <a:pt x="2996588" y="1112704"/>
                </a:lnTo>
                <a:lnTo>
                  <a:pt x="33050" y="0"/>
                </a:lnTo>
                <a:close/>
              </a:path>
            </a:pathLst>
          </a:custGeom>
          <a:solidFill>
            <a:srgbClr val="6D66CA">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342851" y="5441144"/>
            <a:ext cx="2266774" cy="461665"/>
          </a:xfrm>
          <a:prstGeom prst="rect">
            <a:avLst/>
          </a:prstGeom>
          <a:noFill/>
        </p:spPr>
        <p:txBody>
          <a:bodyPr wrap="none" rtlCol="0">
            <a:spAutoFit/>
          </a:bodyPr>
          <a:lstStyle/>
          <a:p>
            <a:r>
              <a:rPr lang="en-US" sz="2400" b="1" dirty="0" smtClean="0">
                <a:solidFill>
                  <a:srgbClr val="FF0000"/>
                </a:solidFill>
                <a:latin typeface="Arial Narrow" panose="020B0606020202030204" pitchFamily="34" charset="0"/>
              </a:rPr>
              <a:t>ZONA AIRTANAH</a:t>
            </a:r>
            <a:endParaRPr lang="id-ID" sz="2400" b="1" dirty="0">
              <a:solidFill>
                <a:srgbClr val="FF0000"/>
              </a:solidFill>
              <a:latin typeface="Arial Narrow" panose="020B0606020202030204" pitchFamily="34" charset="0"/>
            </a:endParaRPr>
          </a:p>
        </p:txBody>
      </p:sp>
      <p:sp>
        <p:nvSpPr>
          <p:cNvPr id="8" name="TextBox 7"/>
          <p:cNvSpPr txBox="1"/>
          <p:nvPr/>
        </p:nvSpPr>
        <p:spPr>
          <a:xfrm>
            <a:off x="719667" y="678994"/>
            <a:ext cx="10049418" cy="461665"/>
          </a:xfrm>
          <a:prstGeom prst="rect">
            <a:avLst/>
          </a:prstGeom>
          <a:noFill/>
        </p:spPr>
        <p:txBody>
          <a:bodyPr wrap="none" rtlCol="0">
            <a:spAutoFit/>
          </a:bodyPr>
          <a:lstStyle/>
          <a:p>
            <a:r>
              <a:rPr lang="en-US" sz="2400" b="1" dirty="0" smtClean="0">
                <a:solidFill>
                  <a:srgbClr val="FF0000"/>
                </a:solidFill>
                <a:latin typeface="Arial Narrow" panose="020B0606020202030204" pitchFamily="34" charset="0"/>
              </a:rPr>
              <a:t>PENGELOLAAN SUMBERDAYA AIR BERDASARKAN MINTAKAT/ZONA GEOGRAFI</a:t>
            </a:r>
            <a:endParaRPr lang="id-ID" sz="2400"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8208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69FC18F-DE1D-4FA9-9A8E-2042E34987F2}" vid="{0C8266A3-84C3-4ADA-825E-2EF4B6E236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2169</TotalTime>
  <Words>1444</Words>
  <Application>Microsoft Office PowerPoint</Application>
  <PresentationFormat>Widescreen</PresentationFormat>
  <Paragraphs>162</Paragraphs>
  <Slides>21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ＭＳ Ｐゴシック</vt:lpstr>
      <vt:lpstr>Arial</vt:lpstr>
      <vt:lpstr>Arial Narrow</vt:lpstr>
      <vt:lpstr>ArialMT</vt:lpstr>
      <vt:lpstr>Bodoni MT Condensed</vt:lpstr>
      <vt:lpstr>Calibri</vt:lpstr>
      <vt:lpstr>Calibri Light</vt:lpstr>
      <vt:lpstr>Segoe UI Light</vt:lpstr>
      <vt:lpstr>Wingdings</vt:lpstr>
      <vt:lpstr>Office Theme</vt:lpstr>
      <vt:lpstr>Ketersediaan Air untuk Rehabilitasi Hutan &amp; Lahan</vt:lpstr>
      <vt:lpstr>SIKLUS HIDROLOGI</vt:lpstr>
      <vt:lpstr>Sumberdaya air Global</vt:lpstr>
      <vt:lpstr>Rainfall type over Indonesia</vt:lpstr>
      <vt:lpstr>Hujan tahunan dunia</vt:lpstr>
      <vt:lpstr>Resiko kekeringan dunia</vt:lpstr>
      <vt:lpstr>PowerPoint Presentation</vt:lpstr>
      <vt:lpstr>POTENSI Air tawar di Indonesia per Pulau</vt:lpstr>
      <vt:lpstr>Hydrologic Cycle = SIKLUS HIDROLOGI</vt:lpstr>
      <vt:lpstr>DAS – Daerah Aliran Sungai</vt:lpstr>
      <vt:lpstr>Proses hidrologi Hidrograf aliran</vt:lpstr>
      <vt:lpstr>PERHITUNGAN KETERSEDIAAN AIR</vt:lpstr>
      <vt:lpstr>PowerPoint Presentation</vt:lpstr>
      <vt:lpstr>PowerPoint Presentation</vt:lpstr>
      <vt:lpstr>PowerPoint Presentation</vt:lpstr>
      <vt:lpstr>PowerPoint Presentation</vt:lpstr>
      <vt:lpstr>PERHITUNGAN KEBUTUHAN AIR</vt:lpstr>
      <vt:lpstr>Data PODES 2018  kebutuhan domestik</vt:lpstr>
      <vt:lpstr>PowerPoint Presentation</vt:lpstr>
      <vt:lpstr>NERACA AIR SPATIO-TEMPORAL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Windows</dc:creator>
  <cp:lastModifiedBy>reviewer</cp:lastModifiedBy>
  <cp:revision>129</cp:revision>
  <dcterms:created xsi:type="dcterms:W3CDTF">2018-09-20T06:18:13Z</dcterms:created>
  <dcterms:modified xsi:type="dcterms:W3CDTF">2020-09-02T11:02:30Z</dcterms:modified>
</cp:coreProperties>
</file>